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50" r:id="rId2"/>
  </p:sldMasterIdLst>
  <p:notesMasterIdLst>
    <p:notesMasterId r:id="rId36"/>
  </p:notesMasterIdLst>
  <p:sldIdLst>
    <p:sldId id="256" r:id="rId3"/>
    <p:sldId id="260" r:id="rId4"/>
    <p:sldId id="418" r:id="rId5"/>
    <p:sldId id="413" r:id="rId6"/>
    <p:sldId id="393" r:id="rId7"/>
    <p:sldId id="448" r:id="rId8"/>
    <p:sldId id="333" r:id="rId9"/>
    <p:sldId id="421" r:id="rId10"/>
    <p:sldId id="426" r:id="rId11"/>
    <p:sldId id="419" r:id="rId12"/>
    <p:sldId id="422" r:id="rId13"/>
    <p:sldId id="423" r:id="rId14"/>
    <p:sldId id="424" r:id="rId15"/>
    <p:sldId id="420" r:id="rId16"/>
    <p:sldId id="441" r:id="rId17"/>
    <p:sldId id="449" r:id="rId18"/>
    <p:sldId id="429" r:id="rId19"/>
    <p:sldId id="336" r:id="rId20"/>
    <p:sldId id="435" r:id="rId21"/>
    <p:sldId id="434" r:id="rId22"/>
    <p:sldId id="436" r:id="rId23"/>
    <p:sldId id="437" r:id="rId24"/>
    <p:sldId id="443" r:id="rId25"/>
    <p:sldId id="442" r:id="rId26"/>
    <p:sldId id="438" r:id="rId27"/>
    <p:sldId id="444" r:id="rId28"/>
    <p:sldId id="439" r:id="rId29"/>
    <p:sldId id="445" r:id="rId30"/>
    <p:sldId id="447" r:id="rId31"/>
    <p:sldId id="446" r:id="rId32"/>
    <p:sldId id="450" r:id="rId33"/>
    <p:sldId id="440" r:id="rId34"/>
    <p:sldId id="280" r:id="rId35"/>
  </p:sldIdLst>
  <p:sldSz cx="12192000" cy="6858000"/>
  <p:notesSz cx="6858000" cy="9144000"/>
  <p:custDataLst>
    <p:tags r:id="rId3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58" userDrawn="1">
          <p15:clr>
            <a:srgbClr val="A4A3A4"/>
          </p15:clr>
        </p15:guide>
        <p15:guide id="2" pos="528" userDrawn="1">
          <p15:clr>
            <a:srgbClr val="A4A3A4"/>
          </p15:clr>
        </p15:guide>
        <p15:guide id="3" orient="horz" pos="912" userDrawn="1">
          <p15:clr>
            <a:srgbClr val="A4A3A4"/>
          </p15:clr>
        </p15:guide>
        <p15:guide id="4" orient="horz" pos="4058" userDrawn="1">
          <p15:clr>
            <a:srgbClr val="A4A3A4"/>
          </p15:clr>
        </p15:guide>
        <p15:guide id="5" orient="horz" pos="3746" userDrawn="1">
          <p15:clr>
            <a:srgbClr val="A4A3A4"/>
          </p15:clr>
        </p15:guide>
        <p15:guide id="6" pos="7150" userDrawn="1">
          <p15:clr>
            <a:srgbClr val="A4A3A4"/>
          </p15:clr>
        </p15:guide>
        <p15:guide id="7" orient="horz" userDrawn="1">
          <p15:clr>
            <a:srgbClr val="A4A3A4"/>
          </p15:clr>
        </p15:guide>
        <p15:guide id="8" orient="horz" pos="2228" userDrawn="1">
          <p15:clr>
            <a:srgbClr val="A4A3A4"/>
          </p15:clr>
        </p15:guide>
        <p15:guide id="9" pos="3833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s" initials="w" lastIdx="2" clrIdx="0"/>
  <p:cmAuthor id="2" name="n'h" initials="n" lastIdx="2" clrIdx="1"/>
  <p:cmAuthor id="3" name="jch H." initials="jH" lastIdx="6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F0E4"/>
    <a:srgbClr val="D21717"/>
    <a:srgbClr val="770504"/>
    <a:srgbClr val="F8776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886"/>
    <p:restoredTop sz="77898" autoAdjust="0"/>
  </p:normalViewPr>
  <p:slideViewPr>
    <p:cSldViewPr snapToGrid="0" snapToObjects="1" showGuides="1">
      <p:cViewPr varScale="1">
        <p:scale>
          <a:sx n="96" d="100"/>
          <a:sy n="96" d="100"/>
        </p:scale>
        <p:origin x="552" y="67"/>
      </p:cViewPr>
      <p:guideLst>
        <p:guide orient="horz" pos="558"/>
        <p:guide pos="528"/>
        <p:guide orient="horz" pos="912"/>
        <p:guide orient="horz" pos="4058"/>
        <p:guide orient="horz" pos="3746"/>
        <p:guide pos="7150"/>
        <p:guide orient="horz"/>
        <p:guide orient="horz" pos="2228"/>
        <p:guide pos="3833"/>
      </p:guideLst>
    </p:cSldViewPr>
  </p:slideViewPr>
  <p:notesTextViewPr>
    <p:cViewPr>
      <p:scale>
        <a:sx n="150" d="100"/>
        <a:sy n="15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presProps" Target="presProp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tags" Target="tags/tag1.xml"/><Relationship Id="rId40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A8DF2C-48CD-2F47-94CA-CD8AC056331B}" type="datetimeFigureOut">
              <a:rPr kumimoji="1" lang="zh-CN" altLang="en-US" smtClean="0"/>
              <a:t>2024/7/28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4A7046-F370-CA44-A09C-93B5FDE0432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4A7046-F370-CA44-A09C-93B5FDE04322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163440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4A7046-F370-CA44-A09C-93B5FDE04322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081539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4A7046-F370-CA44-A09C-93B5FDE04322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544678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4A7046-F370-CA44-A09C-93B5FDE04322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796111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4A7046-F370-CA44-A09C-93B5FDE04322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408692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4A7046-F370-CA44-A09C-93B5FDE04322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364258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4A7046-F370-CA44-A09C-93B5FDE04322}" type="slidenum">
              <a:rPr kumimoji="1" lang="zh-CN" altLang="en-US" smtClean="0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517077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4A7046-F370-CA44-A09C-93B5FDE04322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082179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0" algn="just">
              <a:lnSpc>
                <a:spcPct val="150000"/>
              </a:lnSpc>
            </a:pP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4A7046-F370-CA44-A09C-93B5FDE04322}" type="slidenum">
              <a:rPr kumimoji="1" lang="zh-CN" altLang="en-US" smtClean="0"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5438744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0" algn="just">
              <a:lnSpc>
                <a:spcPct val="150000"/>
              </a:lnSpc>
            </a:pP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4A7046-F370-CA44-A09C-93B5FDE04322}" type="slidenum">
              <a:rPr kumimoji="1" lang="zh-CN" altLang="en-US" smtClean="0"/>
              <a:t>18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0" algn="just">
              <a:lnSpc>
                <a:spcPct val="150000"/>
              </a:lnSpc>
            </a:pP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4A7046-F370-CA44-A09C-93B5FDE04322}" type="slidenum">
              <a:rPr kumimoji="1" lang="zh-CN" altLang="en-US" smtClean="0"/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471233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4A7046-F370-CA44-A09C-93B5FDE04322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0" algn="just">
              <a:lnSpc>
                <a:spcPct val="150000"/>
              </a:lnSpc>
            </a:pP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4A7046-F370-CA44-A09C-93B5FDE04322}" type="slidenum">
              <a:rPr kumimoji="1" lang="zh-CN" altLang="en-US" smtClean="0"/>
              <a:t>20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0594726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0" algn="just">
              <a:lnSpc>
                <a:spcPct val="150000"/>
              </a:lnSpc>
            </a:pP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4A7046-F370-CA44-A09C-93B5FDE04322}" type="slidenum">
              <a:rPr kumimoji="1" lang="zh-CN" altLang="en-US" smtClean="0"/>
              <a:t>21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035040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0" algn="just">
              <a:lnSpc>
                <a:spcPct val="150000"/>
              </a:lnSpc>
            </a:pP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4A7046-F370-CA44-A09C-93B5FDE04322}" type="slidenum">
              <a:rPr kumimoji="1" lang="zh-CN" altLang="en-US" smtClean="0"/>
              <a:t>22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8264462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0" algn="just">
              <a:lnSpc>
                <a:spcPct val="150000"/>
              </a:lnSpc>
            </a:pP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4A7046-F370-CA44-A09C-93B5FDE04322}" type="slidenum">
              <a:rPr kumimoji="1" lang="zh-CN" altLang="en-US" smtClean="0"/>
              <a:t>23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9505541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0" algn="just">
              <a:lnSpc>
                <a:spcPct val="150000"/>
              </a:lnSpc>
            </a:pP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4A7046-F370-CA44-A09C-93B5FDE04322}" type="slidenum">
              <a:rPr kumimoji="1" lang="zh-CN" altLang="en-US" smtClean="0"/>
              <a:t>24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7372722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0" algn="just">
              <a:lnSpc>
                <a:spcPct val="150000"/>
              </a:lnSpc>
            </a:pP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4A7046-F370-CA44-A09C-93B5FDE04322}" type="slidenum">
              <a:rPr kumimoji="1" lang="zh-CN" altLang="en-US" smtClean="0"/>
              <a:t>25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847950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0" algn="just">
              <a:lnSpc>
                <a:spcPct val="150000"/>
              </a:lnSpc>
            </a:pP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4A7046-F370-CA44-A09C-93B5FDE04322}" type="slidenum">
              <a:rPr kumimoji="1" lang="zh-CN" altLang="en-US" smtClean="0"/>
              <a:t>26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9068843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0" algn="just">
              <a:lnSpc>
                <a:spcPct val="150000"/>
              </a:lnSpc>
            </a:pP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4A7046-F370-CA44-A09C-93B5FDE04322}" type="slidenum">
              <a:rPr kumimoji="1" lang="zh-CN" altLang="en-US" smtClean="0"/>
              <a:t>27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4488975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0" algn="just">
              <a:lnSpc>
                <a:spcPct val="150000"/>
              </a:lnSpc>
            </a:pP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4A7046-F370-CA44-A09C-93B5FDE04322}" type="slidenum">
              <a:rPr kumimoji="1" lang="zh-CN" altLang="en-US" smtClean="0"/>
              <a:t>28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3199332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0" algn="just">
              <a:lnSpc>
                <a:spcPct val="150000"/>
              </a:lnSpc>
            </a:pP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4A7046-F370-CA44-A09C-93B5FDE04322}" type="slidenum">
              <a:rPr kumimoji="1" lang="zh-CN" altLang="en-US" smtClean="0"/>
              <a:t>29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278469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800" dirty="0">
              <a:effectLst/>
              <a:latin typeface="等线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4A7046-F370-CA44-A09C-93B5FDE04322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3857711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0" algn="just">
              <a:lnSpc>
                <a:spcPct val="150000"/>
              </a:lnSpc>
            </a:pP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4A7046-F370-CA44-A09C-93B5FDE04322}" type="slidenum">
              <a:rPr kumimoji="1" lang="zh-CN" altLang="en-US" smtClean="0"/>
              <a:t>30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9375219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4A7046-F370-CA44-A09C-93B5FDE04322}" type="slidenum">
              <a:rPr kumimoji="1" lang="zh-CN" altLang="en-US" smtClean="0"/>
              <a:t>31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1772569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0" algn="just">
              <a:lnSpc>
                <a:spcPct val="150000"/>
              </a:lnSpc>
            </a:pP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4A7046-F370-CA44-A09C-93B5FDE04322}" type="slidenum">
              <a:rPr kumimoji="1" lang="zh-CN" altLang="en-US" smtClean="0"/>
              <a:t>32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857949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800" dirty="0">
              <a:effectLst/>
              <a:latin typeface="等线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4A7046-F370-CA44-A09C-93B5FDE04322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4A7046-F370-CA44-A09C-93B5FDE04322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828034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4A7046-F370-CA44-A09C-93B5FDE04322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369847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4A7046-F370-CA44-A09C-93B5FDE04322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4A7046-F370-CA44-A09C-93B5FDE04322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768303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4A7046-F370-CA44-A09C-93B5FDE04322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052035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流程图: 延期 1">
            <a:extLst>
              <a:ext uri="{FF2B5EF4-FFF2-40B4-BE49-F238E27FC236}">
                <a16:creationId xmlns:a16="http://schemas.microsoft.com/office/drawing/2014/main" id="{52A8AA8B-2B35-4BD1-A3AB-EF90E2C475A1}"/>
              </a:ext>
            </a:extLst>
          </p:cNvPr>
          <p:cNvSpPr/>
          <p:nvPr userDrawn="1"/>
        </p:nvSpPr>
        <p:spPr>
          <a:xfrm flipH="1">
            <a:off x="11722100" y="5968922"/>
            <a:ext cx="469900" cy="406363"/>
          </a:xfrm>
          <a:prstGeom prst="flowChartDelay">
            <a:avLst/>
          </a:prstGeom>
          <a:solidFill>
            <a:srgbClr val="D2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B8CDF602-5825-4CDE-8D10-D55B7870DAF2}" type="slidenum">
              <a:rPr lang="en-US" altLang="zh-CN" sz="1400" b="1" smtClean="0"/>
              <a:t>‹#›</a:t>
            </a:fld>
            <a:endParaRPr lang="en-US" altLang="zh-CN" b="1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emf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5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gif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5.png"/><Relationship Id="rId7" Type="http://schemas.openxmlformats.org/officeDocument/2006/relationships/image" Target="../media/image27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gif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gif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5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gif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5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jpeg"/><Relationship Id="rId3" Type="http://schemas.openxmlformats.org/officeDocument/2006/relationships/image" Target="../media/image5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jpeg"/><Relationship Id="rId3" Type="http://schemas.openxmlformats.org/officeDocument/2006/relationships/image" Target="../media/image5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49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5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jpe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5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7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27.xml"/><Relationship Id="rId9" Type="http://schemas.openxmlformats.org/officeDocument/2006/relationships/image" Target="../media/image5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jpe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5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5.png"/><Relationship Id="rId7" Type="http://schemas.openxmlformats.org/officeDocument/2006/relationships/image" Target="../media/image13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4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5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7.png"/><Relationship Id="rId10" Type="http://schemas.openxmlformats.org/officeDocument/2006/relationships/image" Target="../media/image21.png"/><Relationship Id="rId4" Type="http://schemas.openxmlformats.org/officeDocument/2006/relationships/image" Target="../media/image6.png"/><Relationship Id="rId9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2544061"/>
            <a:ext cx="12192000" cy="1536958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kumimoji="1" lang="en-US" altLang="zh-CN" sz="4400" b="1" spc="300" dirty="0">
                <a:ln w="9525">
                  <a:noFill/>
                </a:ln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Attention</a:t>
            </a:r>
          </a:p>
          <a:p>
            <a:pPr algn="ctr"/>
            <a:r>
              <a:rPr kumimoji="1" lang="en-US" altLang="zh-CN" sz="4400" b="1" spc="300" dirty="0">
                <a:ln w="9525">
                  <a:noFill/>
                </a:ln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&amp;Transformer</a:t>
            </a:r>
          </a:p>
        </p:txBody>
      </p:sp>
      <p:grpSp>
        <p:nvGrpSpPr>
          <p:cNvPr id="11" name="组合 10"/>
          <p:cNvGrpSpPr/>
          <p:nvPr/>
        </p:nvGrpSpPr>
        <p:grpSpPr>
          <a:xfrm>
            <a:off x="0" y="79577"/>
            <a:ext cx="12192000" cy="3911656"/>
            <a:chOff x="0" y="79577"/>
            <a:chExt cx="12192000" cy="3911656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57713" y="1011739"/>
              <a:ext cx="1276573" cy="1125400"/>
            </a:xfrm>
            <a:prstGeom prst="rect">
              <a:avLst/>
            </a:prstGeom>
          </p:spPr>
        </p:pic>
        <p:pic>
          <p:nvPicPr>
            <p:cNvPr id="12" name="图片 11" descr="图片包含 游戏机, 物体, 钟表, 标志&#10;&#10;描述已自动生成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572686" y="79577"/>
              <a:ext cx="3046628" cy="615185"/>
            </a:xfrm>
            <a:prstGeom prst="rect">
              <a:avLst/>
            </a:prstGeom>
          </p:spPr>
        </p:pic>
        <p:cxnSp>
          <p:nvCxnSpPr>
            <p:cNvPr id="14" name="直线连接符 13"/>
            <p:cNvCxnSpPr/>
            <p:nvPr/>
          </p:nvCxnSpPr>
          <p:spPr>
            <a:xfrm>
              <a:off x="0" y="3991233"/>
              <a:ext cx="12192000" cy="0"/>
            </a:xfrm>
            <a:prstGeom prst="line">
              <a:avLst/>
            </a:prstGeom>
            <a:ln w="57150">
              <a:gradFill>
                <a:gsLst>
                  <a:gs pos="0">
                    <a:schemeClr val="accent1">
                      <a:lumMod val="0"/>
                      <a:lumOff val="100000"/>
                      <a:alpha val="0"/>
                    </a:schemeClr>
                  </a:gs>
                  <a:gs pos="100000">
                    <a:schemeClr val="accent1">
                      <a:lumMod val="0"/>
                      <a:lumOff val="100000"/>
                      <a:alpha val="0"/>
                    </a:schemeClr>
                  </a:gs>
                  <a:gs pos="51000">
                    <a:srgbClr val="C00000">
                      <a:alpha val="88000"/>
                    </a:srgb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文本框 21"/>
          <p:cNvSpPr txBox="1"/>
          <p:nvPr/>
        </p:nvSpPr>
        <p:spPr>
          <a:xfrm>
            <a:off x="5323695" y="5707761"/>
            <a:ext cx="16257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200" spc="3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2024</a:t>
            </a:r>
            <a:r>
              <a:rPr kumimoji="1" lang="zh-CN" altLang="en-US" sz="1200" spc="3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年</a:t>
            </a:r>
            <a:r>
              <a:rPr kumimoji="1" lang="en-US" altLang="zh-CN" sz="1200" spc="3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7</a:t>
            </a:r>
            <a:r>
              <a:rPr kumimoji="1" lang="zh-CN" altLang="en-US" sz="1200" spc="3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月</a:t>
            </a:r>
            <a:r>
              <a:rPr kumimoji="1" lang="en-US" altLang="zh-CN" sz="1200" spc="3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29</a:t>
            </a:r>
            <a:r>
              <a:rPr kumimoji="1" lang="zh-CN" altLang="en-US" sz="1200" spc="3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日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0" y="-1"/>
            <a:ext cx="12192000" cy="6858002"/>
            <a:chOff x="0" y="-1"/>
            <a:chExt cx="12192000" cy="6858002"/>
          </a:xfrm>
        </p:grpSpPr>
        <p:sp>
          <p:nvSpPr>
            <p:cNvPr id="22" name="矩形 21"/>
            <p:cNvSpPr/>
            <p:nvPr/>
          </p:nvSpPr>
          <p:spPr>
            <a:xfrm>
              <a:off x="0" y="-1"/>
              <a:ext cx="12192000" cy="706266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lumMod val="94000"/>
                    <a:lumOff val="6000"/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0" y="708047"/>
              <a:ext cx="12192000" cy="132378"/>
            </a:xfrm>
            <a:prstGeom prst="rect">
              <a:avLst/>
            </a:prstGeom>
            <a:gradFill>
              <a:gsLst>
                <a:gs pos="0">
                  <a:srgbClr val="C00000">
                    <a:alpha val="32000"/>
                  </a:srgbClr>
                </a:gs>
                <a:gs pos="100000">
                  <a:srgbClr val="C00000">
                    <a:lumMod val="94000"/>
                    <a:lumOff val="6000"/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0" y="6453336"/>
              <a:ext cx="12192000" cy="404665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lumMod val="94000"/>
                    <a:lumOff val="6000"/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133400" y="140547"/>
            <a:ext cx="11901234" cy="6795389"/>
            <a:chOff x="133400" y="140547"/>
            <a:chExt cx="11901234" cy="6795389"/>
          </a:xfrm>
        </p:grpSpPr>
        <p:pic>
          <p:nvPicPr>
            <p:cNvPr id="29" name="图片 28"/>
            <p:cNvPicPr>
              <a:picLocks noChangeAspect="1"/>
            </p:cNvPicPr>
            <p:nvPr/>
          </p:nvPicPr>
          <p:blipFill>
            <a:blip r:embed="rId3" cstate="screen">
              <a:alphaModFix amt="70000"/>
            </a:blip>
            <a:stretch>
              <a:fillRect/>
            </a:stretch>
          </p:blipFill>
          <p:spPr>
            <a:xfrm>
              <a:off x="9840416" y="140547"/>
              <a:ext cx="2031325" cy="403124"/>
            </a:xfrm>
            <a:prstGeom prst="rect">
              <a:avLst/>
            </a:prstGeom>
          </p:spPr>
        </p:pic>
        <p:pic>
          <p:nvPicPr>
            <p:cNvPr id="30" name="图片 29"/>
            <p:cNvPicPr>
              <a:picLocks noChangeAspect="1"/>
            </p:cNvPicPr>
            <p:nvPr/>
          </p:nvPicPr>
          <p:blipFill>
            <a:blip r:embed="rId4" cstate="screen">
              <a:alphaModFix amt="50000"/>
            </a:blip>
            <a:stretch>
              <a:fillRect/>
            </a:stretch>
          </p:blipFill>
          <p:spPr>
            <a:xfrm>
              <a:off x="8996245" y="6572902"/>
              <a:ext cx="3038389" cy="185483"/>
            </a:xfrm>
            <a:prstGeom prst="rect">
              <a:avLst/>
            </a:prstGeom>
          </p:spPr>
        </p:pic>
        <p:pic>
          <p:nvPicPr>
            <p:cNvPr id="31" name="图片 30" descr="图片包含 游戏机, 画, 钟表&#10;&#10;描述已自动生成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3400" y="6453336"/>
              <a:ext cx="2362200" cy="482600"/>
            </a:xfrm>
            <a:prstGeom prst="rect">
              <a:avLst/>
            </a:prstGeom>
          </p:spPr>
        </p:pic>
      </p:grpSp>
      <p:sp>
        <p:nvSpPr>
          <p:cNvPr id="26" name="文本框 25"/>
          <p:cNvSpPr txBox="1"/>
          <p:nvPr/>
        </p:nvSpPr>
        <p:spPr>
          <a:xfrm>
            <a:off x="175107" y="116852"/>
            <a:ext cx="35242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2</a:t>
            </a:r>
          </a:p>
        </p:txBody>
      </p:sp>
      <p:cxnSp>
        <p:nvCxnSpPr>
          <p:cNvPr id="27" name="直线连接符 26"/>
          <p:cNvCxnSpPr/>
          <p:nvPr/>
        </p:nvCxnSpPr>
        <p:spPr>
          <a:xfrm>
            <a:off x="839416" y="124472"/>
            <a:ext cx="0" cy="4188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/>
        </p:nvSpPr>
        <p:spPr>
          <a:xfrm>
            <a:off x="1008331" y="124472"/>
            <a:ext cx="27398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400" b="1" spc="3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Self-Attention</a:t>
            </a:r>
            <a:endParaRPr kumimoji="1" lang="zh-CN" altLang="en-US" sz="2400" b="1" spc="300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9B40C9C1-6DE8-4F2A-9154-AB63655C28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417" y="1474232"/>
            <a:ext cx="6954417" cy="3909535"/>
          </a:xfrm>
          <a:prstGeom prst="rect">
            <a:avLst/>
          </a:prstGeom>
        </p:spPr>
      </p:pic>
      <p:pic>
        <p:nvPicPr>
          <p:cNvPr id="16" name="图像" descr="图像">
            <a:extLst>
              <a:ext uri="{FF2B5EF4-FFF2-40B4-BE49-F238E27FC236}">
                <a16:creationId xmlns:a16="http://schemas.microsoft.com/office/drawing/2014/main" id="{47190496-BCA5-49E0-B95B-A6178D12457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97834" y="1474232"/>
            <a:ext cx="5320833" cy="304272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7" name="图像" descr="图像">
            <a:extLst>
              <a:ext uri="{FF2B5EF4-FFF2-40B4-BE49-F238E27FC236}">
                <a16:creationId xmlns:a16="http://schemas.microsoft.com/office/drawing/2014/main" id="{478DE9D2-EABF-4586-8169-8ED419F495A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66428" y="1390638"/>
            <a:ext cx="4561037" cy="424416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A5C38DE3-E748-45F8-BBA5-427A0EBFBA8E}"/>
              </a:ext>
            </a:extLst>
          </p:cNvPr>
          <p:cNvSpPr txBox="1"/>
          <p:nvPr/>
        </p:nvSpPr>
        <p:spPr>
          <a:xfrm>
            <a:off x="28990" y="834570"/>
            <a:ext cx="2191626" cy="4534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如何获取</a:t>
            </a:r>
            <a:r>
              <a:rPr kumimoji="1"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Q K V</a:t>
            </a:r>
            <a:r>
              <a:rPr kumimoji="1"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？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A9F40FA4-A6FB-4A7E-B9D2-27CCF2148531}"/>
              </a:ext>
            </a:extLst>
          </p:cNvPr>
          <p:cNvSpPr txBox="1"/>
          <p:nvPr/>
        </p:nvSpPr>
        <p:spPr>
          <a:xfrm>
            <a:off x="7509628" y="1012898"/>
            <a:ext cx="28942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与可训练参数矩阵乘即可</a:t>
            </a:r>
          </a:p>
        </p:txBody>
      </p:sp>
    </p:spTree>
    <p:extLst>
      <p:ext uri="{BB962C8B-B14F-4D97-AF65-F5344CB8AC3E}">
        <p14:creationId xmlns:p14="http://schemas.microsoft.com/office/powerpoint/2010/main" val="3460256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0" y="-1"/>
            <a:ext cx="12192000" cy="6858002"/>
            <a:chOff x="0" y="-1"/>
            <a:chExt cx="12192000" cy="6858002"/>
          </a:xfrm>
        </p:grpSpPr>
        <p:sp>
          <p:nvSpPr>
            <p:cNvPr id="22" name="矩形 21"/>
            <p:cNvSpPr/>
            <p:nvPr/>
          </p:nvSpPr>
          <p:spPr>
            <a:xfrm>
              <a:off x="0" y="-1"/>
              <a:ext cx="12192000" cy="706266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lumMod val="94000"/>
                    <a:lumOff val="6000"/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0" y="708047"/>
              <a:ext cx="12192000" cy="132378"/>
            </a:xfrm>
            <a:prstGeom prst="rect">
              <a:avLst/>
            </a:prstGeom>
            <a:gradFill>
              <a:gsLst>
                <a:gs pos="0">
                  <a:srgbClr val="C00000">
                    <a:alpha val="32000"/>
                  </a:srgbClr>
                </a:gs>
                <a:gs pos="100000">
                  <a:srgbClr val="C00000">
                    <a:lumMod val="94000"/>
                    <a:lumOff val="6000"/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0" y="6453336"/>
              <a:ext cx="12192000" cy="404665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lumMod val="94000"/>
                    <a:lumOff val="6000"/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133400" y="140547"/>
            <a:ext cx="11901234" cy="6795389"/>
            <a:chOff x="133400" y="140547"/>
            <a:chExt cx="11901234" cy="6795389"/>
          </a:xfrm>
        </p:grpSpPr>
        <p:pic>
          <p:nvPicPr>
            <p:cNvPr id="29" name="图片 28"/>
            <p:cNvPicPr>
              <a:picLocks noChangeAspect="1"/>
            </p:cNvPicPr>
            <p:nvPr/>
          </p:nvPicPr>
          <p:blipFill>
            <a:blip r:embed="rId3" cstate="screen">
              <a:alphaModFix amt="70000"/>
            </a:blip>
            <a:stretch>
              <a:fillRect/>
            </a:stretch>
          </p:blipFill>
          <p:spPr>
            <a:xfrm>
              <a:off x="9840416" y="140547"/>
              <a:ext cx="2031325" cy="403124"/>
            </a:xfrm>
            <a:prstGeom prst="rect">
              <a:avLst/>
            </a:prstGeom>
          </p:spPr>
        </p:pic>
        <p:pic>
          <p:nvPicPr>
            <p:cNvPr id="30" name="图片 29"/>
            <p:cNvPicPr>
              <a:picLocks noChangeAspect="1"/>
            </p:cNvPicPr>
            <p:nvPr/>
          </p:nvPicPr>
          <p:blipFill>
            <a:blip r:embed="rId4" cstate="screen">
              <a:alphaModFix amt="50000"/>
            </a:blip>
            <a:stretch>
              <a:fillRect/>
            </a:stretch>
          </p:blipFill>
          <p:spPr>
            <a:xfrm>
              <a:off x="8996245" y="6572902"/>
              <a:ext cx="3038389" cy="185483"/>
            </a:xfrm>
            <a:prstGeom prst="rect">
              <a:avLst/>
            </a:prstGeom>
          </p:spPr>
        </p:pic>
        <p:pic>
          <p:nvPicPr>
            <p:cNvPr id="31" name="图片 30" descr="图片包含 游戏机, 画, 钟表&#10;&#10;描述已自动生成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3400" y="6453336"/>
              <a:ext cx="2362200" cy="482600"/>
            </a:xfrm>
            <a:prstGeom prst="rect">
              <a:avLst/>
            </a:prstGeom>
          </p:spPr>
        </p:pic>
      </p:grpSp>
      <p:sp>
        <p:nvSpPr>
          <p:cNvPr id="26" name="文本框 25"/>
          <p:cNvSpPr txBox="1"/>
          <p:nvPr/>
        </p:nvSpPr>
        <p:spPr>
          <a:xfrm>
            <a:off x="175107" y="116852"/>
            <a:ext cx="35242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2</a:t>
            </a:r>
          </a:p>
        </p:txBody>
      </p:sp>
      <p:cxnSp>
        <p:nvCxnSpPr>
          <p:cNvPr id="27" name="直线连接符 26"/>
          <p:cNvCxnSpPr/>
          <p:nvPr/>
        </p:nvCxnSpPr>
        <p:spPr>
          <a:xfrm>
            <a:off x="839416" y="124472"/>
            <a:ext cx="0" cy="4188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/>
        </p:nvSpPr>
        <p:spPr>
          <a:xfrm>
            <a:off x="1008331" y="124472"/>
            <a:ext cx="27398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spc="3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Self-Attention</a:t>
            </a:r>
            <a:endParaRPr kumimoji="1" lang="zh-CN" altLang="en-US" sz="2400" b="1" spc="300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DDFD43BB-CB51-43D6-95B8-89C084212D5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577" y="1119198"/>
            <a:ext cx="7049135" cy="4239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C7944444-DA3E-4EAF-AB3C-16550E7B9B8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874" y="1185713"/>
            <a:ext cx="6938539" cy="4172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图像" descr="图像">
            <a:extLst>
              <a:ext uri="{FF2B5EF4-FFF2-40B4-BE49-F238E27FC236}">
                <a16:creationId xmlns:a16="http://schemas.microsoft.com/office/drawing/2014/main" id="{48D761A8-7269-4215-ACD7-32BE195D7520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4640" r="19867" b="45822"/>
          <a:stretch/>
        </p:blipFill>
        <p:spPr>
          <a:xfrm>
            <a:off x="7738872" y="2336594"/>
            <a:ext cx="3486912" cy="202706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9" name="图像" descr="图像">
            <a:extLst>
              <a:ext uri="{FF2B5EF4-FFF2-40B4-BE49-F238E27FC236}">
                <a16:creationId xmlns:a16="http://schemas.microsoft.com/office/drawing/2014/main" id="{9117A299-FD47-4839-BDE1-0D4C15AD87D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4738" r="16847" b="30276"/>
          <a:stretch/>
        </p:blipFill>
        <p:spPr>
          <a:xfrm>
            <a:off x="7681645" y="1973612"/>
            <a:ext cx="3601366" cy="2593959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60147C9D-F7EC-4D6C-9CEB-1DA81658638D}"/>
              </a:ext>
            </a:extLst>
          </p:cNvPr>
          <p:cNvSpPr txBox="1"/>
          <p:nvPr/>
        </p:nvSpPr>
        <p:spPr>
          <a:xfrm>
            <a:off x="173775" y="1005839"/>
            <a:ext cx="1980029" cy="4534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计算注意力权重</a:t>
            </a:r>
          </a:p>
        </p:txBody>
      </p:sp>
    </p:spTree>
    <p:extLst>
      <p:ext uri="{BB962C8B-B14F-4D97-AF65-F5344CB8AC3E}">
        <p14:creationId xmlns:p14="http://schemas.microsoft.com/office/powerpoint/2010/main" val="1562894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0" y="-1"/>
            <a:ext cx="12192000" cy="6858002"/>
            <a:chOff x="0" y="-1"/>
            <a:chExt cx="12192000" cy="6858002"/>
          </a:xfrm>
        </p:grpSpPr>
        <p:sp>
          <p:nvSpPr>
            <p:cNvPr id="22" name="矩形 21"/>
            <p:cNvSpPr/>
            <p:nvPr/>
          </p:nvSpPr>
          <p:spPr>
            <a:xfrm>
              <a:off x="0" y="-1"/>
              <a:ext cx="12192000" cy="706266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lumMod val="94000"/>
                    <a:lumOff val="6000"/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0" y="708047"/>
              <a:ext cx="12192000" cy="132378"/>
            </a:xfrm>
            <a:prstGeom prst="rect">
              <a:avLst/>
            </a:prstGeom>
            <a:gradFill>
              <a:gsLst>
                <a:gs pos="0">
                  <a:srgbClr val="C00000">
                    <a:alpha val="32000"/>
                  </a:srgbClr>
                </a:gs>
                <a:gs pos="100000">
                  <a:srgbClr val="C00000">
                    <a:lumMod val="94000"/>
                    <a:lumOff val="6000"/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0" y="6453336"/>
              <a:ext cx="12192000" cy="404665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lumMod val="94000"/>
                    <a:lumOff val="6000"/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133400" y="140547"/>
            <a:ext cx="11901234" cy="6795389"/>
            <a:chOff x="133400" y="140547"/>
            <a:chExt cx="11901234" cy="6795389"/>
          </a:xfrm>
        </p:grpSpPr>
        <p:pic>
          <p:nvPicPr>
            <p:cNvPr id="29" name="图片 28"/>
            <p:cNvPicPr>
              <a:picLocks noChangeAspect="1"/>
            </p:cNvPicPr>
            <p:nvPr/>
          </p:nvPicPr>
          <p:blipFill>
            <a:blip r:embed="rId3" cstate="screen">
              <a:alphaModFix amt="70000"/>
            </a:blip>
            <a:stretch>
              <a:fillRect/>
            </a:stretch>
          </p:blipFill>
          <p:spPr>
            <a:xfrm>
              <a:off x="9840416" y="140547"/>
              <a:ext cx="2031325" cy="403124"/>
            </a:xfrm>
            <a:prstGeom prst="rect">
              <a:avLst/>
            </a:prstGeom>
          </p:spPr>
        </p:pic>
        <p:pic>
          <p:nvPicPr>
            <p:cNvPr id="30" name="图片 29"/>
            <p:cNvPicPr>
              <a:picLocks noChangeAspect="1"/>
            </p:cNvPicPr>
            <p:nvPr/>
          </p:nvPicPr>
          <p:blipFill>
            <a:blip r:embed="rId4" cstate="screen">
              <a:alphaModFix amt="50000"/>
            </a:blip>
            <a:stretch>
              <a:fillRect/>
            </a:stretch>
          </p:blipFill>
          <p:spPr>
            <a:xfrm>
              <a:off x="8996245" y="6572902"/>
              <a:ext cx="3038389" cy="185483"/>
            </a:xfrm>
            <a:prstGeom prst="rect">
              <a:avLst/>
            </a:prstGeom>
          </p:spPr>
        </p:pic>
        <p:pic>
          <p:nvPicPr>
            <p:cNvPr id="31" name="图片 30" descr="图片包含 游戏机, 画, 钟表&#10;&#10;描述已自动生成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3400" y="6453336"/>
              <a:ext cx="2362200" cy="482600"/>
            </a:xfrm>
            <a:prstGeom prst="rect">
              <a:avLst/>
            </a:prstGeom>
          </p:spPr>
        </p:pic>
      </p:grpSp>
      <p:sp>
        <p:nvSpPr>
          <p:cNvPr id="26" name="文本框 25"/>
          <p:cNvSpPr txBox="1"/>
          <p:nvPr/>
        </p:nvSpPr>
        <p:spPr>
          <a:xfrm>
            <a:off x="175107" y="116852"/>
            <a:ext cx="35242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2</a:t>
            </a:r>
          </a:p>
        </p:txBody>
      </p:sp>
      <p:cxnSp>
        <p:nvCxnSpPr>
          <p:cNvPr id="27" name="直线连接符 26"/>
          <p:cNvCxnSpPr/>
          <p:nvPr/>
        </p:nvCxnSpPr>
        <p:spPr>
          <a:xfrm>
            <a:off x="839416" y="124472"/>
            <a:ext cx="0" cy="4188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/>
        </p:nvSpPr>
        <p:spPr>
          <a:xfrm>
            <a:off x="1008331" y="124472"/>
            <a:ext cx="27398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400" b="1" spc="3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Self-Attention</a:t>
            </a:r>
            <a:endParaRPr kumimoji="1" lang="zh-CN" altLang="en-US" sz="2400" b="1" spc="300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2C7823BD-6C27-4D0D-9660-262BEB2982A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092" y="1005839"/>
            <a:ext cx="6496262" cy="3906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60147C9D-F7EC-4D6C-9CEB-1DA81658638D}"/>
              </a:ext>
            </a:extLst>
          </p:cNvPr>
          <p:cNvSpPr txBox="1"/>
          <p:nvPr/>
        </p:nvSpPr>
        <p:spPr>
          <a:xfrm>
            <a:off x="122817" y="993448"/>
            <a:ext cx="2704908" cy="4534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获取</a:t>
            </a:r>
            <a:r>
              <a:rPr kumimoji="1"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Attention Value</a:t>
            </a:r>
            <a:endParaRPr kumimoji="1"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7" name="图像" descr="图像">
            <a:extLst>
              <a:ext uri="{FF2B5EF4-FFF2-40B4-BE49-F238E27FC236}">
                <a16:creationId xmlns:a16="http://schemas.microsoft.com/office/drawing/2014/main" id="{3F9534A0-37B4-4984-8F7F-B4E5ECADC5E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087" t="2989" r="18831" b="14951"/>
          <a:stretch/>
        </p:blipFill>
        <p:spPr>
          <a:xfrm>
            <a:off x="7406640" y="1446905"/>
            <a:ext cx="4213245" cy="3633376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4157900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0" y="-1"/>
            <a:ext cx="12192000" cy="6858002"/>
            <a:chOff x="0" y="-1"/>
            <a:chExt cx="12192000" cy="6858002"/>
          </a:xfrm>
        </p:grpSpPr>
        <p:sp>
          <p:nvSpPr>
            <p:cNvPr id="22" name="矩形 21"/>
            <p:cNvSpPr/>
            <p:nvPr/>
          </p:nvSpPr>
          <p:spPr>
            <a:xfrm>
              <a:off x="0" y="-1"/>
              <a:ext cx="12192000" cy="706266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lumMod val="94000"/>
                    <a:lumOff val="6000"/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0" y="708047"/>
              <a:ext cx="12192000" cy="132378"/>
            </a:xfrm>
            <a:prstGeom prst="rect">
              <a:avLst/>
            </a:prstGeom>
            <a:gradFill>
              <a:gsLst>
                <a:gs pos="0">
                  <a:srgbClr val="C00000">
                    <a:alpha val="32000"/>
                  </a:srgbClr>
                </a:gs>
                <a:gs pos="100000">
                  <a:srgbClr val="C00000">
                    <a:lumMod val="94000"/>
                    <a:lumOff val="6000"/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0" y="6453336"/>
              <a:ext cx="12192000" cy="404665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lumMod val="94000"/>
                    <a:lumOff val="6000"/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133400" y="140547"/>
            <a:ext cx="11901234" cy="6795389"/>
            <a:chOff x="133400" y="140547"/>
            <a:chExt cx="11901234" cy="6795389"/>
          </a:xfrm>
        </p:grpSpPr>
        <p:pic>
          <p:nvPicPr>
            <p:cNvPr id="29" name="图片 28"/>
            <p:cNvPicPr>
              <a:picLocks noChangeAspect="1"/>
            </p:cNvPicPr>
            <p:nvPr/>
          </p:nvPicPr>
          <p:blipFill>
            <a:blip r:embed="rId3" cstate="screen">
              <a:alphaModFix amt="70000"/>
            </a:blip>
            <a:stretch>
              <a:fillRect/>
            </a:stretch>
          </p:blipFill>
          <p:spPr>
            <a:xfrm>
              <a:off x="9840416" y="140547"/>
              <a:ext cx="2031325" cy="403124"/>
            </a:xfrm>
            <a:prstGeom prst="rect">
              <a:avLst/>
            </a:prstGeom>
          </p:spPr>
        </p:pic>
        <p:pic>
          <p:nvPicPr>
            <p:cNvPr id="30" name="图片 29"/>
            <p:cNvPicPr>
              <a:picLocks noChangeAspect="1"/>
            </p:cNvPicPr>
            <p:nvPr/>
          </p:nvPicPr>
          <p:blipFill>
            <a:blip r:embed="rId4" cstate="screen">
              <a:alphaModFix amt="50000"/>
            </a:blip>
            <a:stretch>
              <a:fillRect/>
            </a:stretch>
          </p:blipFill>
          <p:spPr>
            <a:xfrm>
              <a:off x="8996245" y="6572902"/>
              <a:ext cx="3038389" cy="185483"/>
            </a:xfrm>
            <a:prstGeom prst="rect">
              <a:avLst/>
            </a:prstGeom>
          </p:spPr>
        </p:pic>
        <p:pic>
          <p:nvPicPr>
            <p:cNvPr id="31" name="图片 30" descr="图片包含 游戏机, 画, 钟表&#10;&#10;描述已自动生成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3400" y="6453336"/>
              <a:ext cx="2362200" cy="482600"/>
            </a:xfrm>
            <a:prstGeom prst="rect">
              <a:avLst/>
            </a:prstGeom>
          </p:spPr>
        </p:pic>
      </p:grpSp>
      <p:sp>
        <p:nvSpPr>
          <p:cNvPr id="26" name="文本框 25"/>
          <p:cNvSpPr txBox="1"/>
          <p:nvPr/>
        </p:nvSpPr>
        <p:spPr>
          <a:xfrm>
            <a:off x="175107" y="116852"/>
            <a:ext cx="35242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2</a:t>
            </a:r>
          </a:p>
        </p:txBody>
      </p:sp>
      <p:cxnSp>
        <p:nvCxnSpPr>
          <p:cNvPr id="27" name="直线连接符 26"/>
          <p:cNvCxnSpPr/>
          <p:nvPr/>
        </p:nvCxnSpPr>
        <p:spPr>
          <a:xfrm>
            <a:off x="839416" y="124472"/>
            <a:ext cx="0" cy="4188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/>
        </p:nvSpPr>
        <p:spPr>
          <a:xfrm>
            <a:off x="1008331" y="124472"/>
            <a:ext cx="27398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400" b="1" spc="3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Self-Attention</a:t>
            </a:r>
            <a:endParaRPr kumimoji="1" lang="zh-CN" altLang="en-US" sz="2400" b="1" spc="300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0147C9D-F7EC-4D6C-9CEB-1DA81658638D}"/>
              </a:ext>
            </a:extLst>
          </p:cNvPr>
          <p:cNvSpPr txBox="1"/>
          <p:nvPr/>
        </p:nvSpPr>
        <p:spPr>
          <a:xfrm>
            <a:off x="45534" y="1005839"/>
            <a:ext cx="2236510" cy="4534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获取自注意力特征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B7CB78EB-3875-4926-88F0-44AC38195FD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758" y="1506384"/>
            <a:ext cx="7425445" cy="4465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图像" descr="图像">
            <a:extLst>
              <a:ext uri="{FF2B5EF4-FFF2-40B4-BE49-F238E27FC236}">
                <a16:creationId xmlns:a16="http://schemas.microsoft.com/office/drawing/2014/main" id="{F550F392-1F67-4FB8-AE9F-86925B8B12E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087" t="2990" r="18831"/>
          <a:stretch/>
        </p:blipFill>
        <p:spPr>
          <a:xfrm>
            <a:off x="7821389" y="1372224"/>
            <a:ext cx="4213245" cy="429532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E576BD5A-75A1-4374-BD48-C9C5CAB01CE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1319" y="1802707"/>
            <a:ext cx="7218241" cy="3989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414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0" y="-1"/>
            <a:ext cx="12192000" cy="6858002"/>
            <a:chOff x="0" y="-1"/>
            <a:chExt cx="12192000" cy="6858002"/>
          </a:xfrm>
        </p:grpSpPr>
        <p:sp>
          <p:nvSpPr>
            <p:cNvPr id="22" name="矩形 21"/>
            <p:cNvSpPr/>
            <p:nvPr/>
          </p:nvSpPr>
          <p:spPr>
            <a:xfrm>
              <a:off x="0" y="-1"/>
              <a:ext cx="12192000" cy="706266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lumMod val="94000"/>
                    <a:lumOff val="6000"/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0" y="708047"/>
              <a:ext cx="12192000" cy="132378"/>
            </a:xfrm>
            <a:prstGeom prst="rect">
              <a:avLst/>
            </a:prstGeom>
            <a:gradFill>
              <a:gsLst>
                <a:gs pos="0">
                  <a:srgbClr val="C00000">
                    <a:alpha val="32000"/>
                  </a:srgbClr>
                </a:gs>
                <a:gs pos="100000">
                  <a:srgbClr val="C00000">
                    <a:lumMod val="94000"/>
                    <a:lumOff val="6000"/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0" y="6453336"/>
              <a:ext cx="12192000" cy="404665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lumMod val="94000"/>
                    <a:lumOff val="6000"/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133400" y="140547"/>
            <a:ext cx="11901234" cy="6795389"/>
            <a:chOff x="133400" y="140547"/>
            <a:chExt cx="11901234" cy="6795389"/>
          </a:xfrm>
        </p:grpSpPr>
        <p:pic>
          <p:nvPicPr>
            <p:cNvPr id="29" name="图片 28"/>
            <p:cNvPicPr>
              <a:picLocks noChangeAspect="1"/>
            </p:cNvPicPr>
            <p:nvPr/>
          </p:nvPicPr>
          <p:blipFill>
            <a:blip r:embed="rId3" cstate="screen">
              <a:alphaModFix amt="70000"/>
            </a:blip>
            <a:stretch>
              <a:fillRect/>
            </a:stretch>
          </p:blipFill>
          <p:spPr>
            <a:xfrm>
              <a:off x="9840416" y="140547"/>
              <a:ext cx="2031325" cy="403124"/>
            </a:xfrm>
            <a:prstGeom prst="rect">
              <a:avLst/>
            </a:prstGeom>
          </p:spPr>
        </p:pic>
        <p:pic>
          <p:nvPicPr>
            <p:cNvPr id="30" name="图片 29"/>
            <p:cNvPicPr>
              <a:picLocks noChangeAspect="1"/>
            </p:cNvPicPr>
            <p:nvPr/>
          </p:nvPicPr>
          <p:blipFill>
            <a:blip r:embed="rId4" cstate="screen">
              <a:alphaModFix amt="50000"/>
            </a:blip>
            <a:stretch>
              <a:fillRect/>
            </a:stretch>
          </p:blipFill>
          <p:spPr>
            <a:xfrm>
              <a:off x="8996245" y="6572902"/>
              <a:ext cx="3038389" cy="185483"/>
            </a:xfrm>
            <a:prstGeom prst="rect">
              <a:avLst/>
            </a:prstGeom>
          </p:spPr>
        </p:pic>
        <p:pic>
          <p:nvPicPr>
            <p:cNvPr id="31" name="图片 30" descr="图片包含 游戏机, 画, 钟表&#10;&#10;描述已自动生成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3400" y="6453336"/>
              <a:ext cx="2362200" cy="482600"/>
            </a:xfrm>
            <a:prstGeom prst="rect">
              <a:avLst/>
            </a:prstGeom>
          </p:spPr>
        </p:pic>
      </p:grpSp>
      <p:sp>
        <p:nvSpPr>
          <p:cNvPr id="26" name="文本框 25"/>
          <p:cNvSpPr txBox="1"/>
          <p:nvPr/>
        </p:nvSpPr>
        <p:spPr>
          <a:xfrm>
            <a:off x="175107" y="116852"/>
            <a:ext cx="35242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2</a:t>
            </a:r>
          </a:p>
        </p:txBody>
      </p:sp>
      <p:cxnSp>
        <p:nvCxnSpPr>
          <p:cNvPr id="27" name="直线连接符 26"/>
          <p:cNvCxnSpPr/>
          <p:nvPr/>
        </p:nvCxnSpPr>
        <p:spPr>
          <a:xfrm>
            <a:off x="839416" y="124472"/>
            <a:ext cx="0" cy="4188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/>
        </p:nvSpPr>
        <p:spPr>
          <a:xfrm>
            <a:off x="1008331" y="124472"/>
            <a:ext cx="27398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400" b="1" spc="3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Self-Attention</a:t>
            </a:r>
            <a:endParaRPr kumimoji="1" lang="zh-CN" altLang="en-US" sz="2400" b="1" spc="300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0147C9D-F7EC-4D6C-9CEB-1DA81658638D}"/>
              </a:ext>
            </a:extLst>
          </p:cNvPr>
          <p:cNvSpPr txBox="1"/>
          <p:nvPr/>
        </p:nvSpPr>
        <p:spPr>
          <a:xfrm>
            <a:off x="173772" y="1005839"/>
            <a:ext cx="1980030" cy="4534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多头注意力机制</a:t>
            </a:r>
          </a:p>
        </p:txBody>
      </p:sp>
      <p:pic>
        <p:nvPicPr>
          <p:cNvPr id="15" name="图像" descr="图像">
            <a:extLst>
              <a:ext uri="{FF2B5EF4-FFF2-40B4-BE49-F238E27FC236}">
                <a16:creationId xmlns:a16="http://schemas.microsoft.com/office/drawing/2014/main" id="{8C525B3E-59BD-4F9D-B12C-00A677A219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7834" y="2234325"/>
            <a:ext cx="5444755" cy="320127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6" name="图像" descr="图像">
            <a:extLst>
              <a:ext uri="{FF2B5EF4-FFF2-40B4-BE49-F238E27FC236}">
                <a16:creationId xmlns:a16="http://schemas.microsoft.com/office/drawing/2014/main" id="{4E6B3A09-0A44-4FF4-8A6C-ADCCB77B8B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27517" y="2833109"/>
            <a:ext cx="4680283" cy="203460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4" name="箭头: 右 3">
            <a:extLst>
              <a:ext uri="{FF2B5EF4-FFF2-40B4-BE49-F238E27FC236}">
                <a16:creationId xmlns:a16="http://schemas.microsoft.com/office/drawing/2014/main" id="{77524209-46A3-4E67-B91D-65E93D252D66}"/>
              </a:ext>
            </a:extLst>
          </p:cNvPr>
          <p:cNvSpPr/>
          <p:nvPr/>
        </p:nvSpPr>
        <p:spPr>
          <a:xfrm>
            <a:off x="5511800" y="3703320"/>
            <a:ext cx="1356360" cy="629065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18706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0" y="-1"/>
            <a:ext cx="12192000" cy="6858002"/>
            <a:chOff x="0" y="-1"/>
            <a:chExt cx="12192000" cy="6858002"/>
          </a:xfrm>
        </p:grpSpPr>
        <p:sp>
          <p:nvSpPr>
            <p:cNvPr id="22" name="矩形 21"/>
            <p:cNvSpPr/>
            <p:nvPr/>
          </p:nvSpPr>
          <p:spPr>
            <a:xfrm>
              <a:off x="0" y="-1"/>
              <a:ext cx="12192000" cy="706266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lumMod val="94000"/>
                    <a:lumOff val="6000"/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0" y="708047"/>
              <a:ext cx="12192000" cy="132378"/>
            </a:xfrm>
            <a:prstGeom prst="rect">
              <a:avLst/>
            </a:prstGeom>
            <a:gradFill>
              <a:gsLst>
                <a:gs pos="0">
                  <a:srgbClr val="C00000">
                    <a:alpha val="32000"/>
                  </a:srgbClr>
                </a:gs>
                <a:gs pos="100000">
                  <a:srgbClr val="C00000">
                    <a:lumMod val="94000"/>
                    <a:lumOff val="6000"/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0" y="6453336"/>
              <a:ext cx="12192000" cy="404665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lumMod val="94000"/>
                    <a:lumOff val="6000"/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133400" y="140547"/>
            <a:ext cx="11901234" cy="6795389"/>
            <a:chOff x="133400" y="140547"/>
            <a:chExt cx="11901234" cy="6795389"/>
          </a:xfrm>
        </p:grpSpPr>
        <p:pic>
          <p:nvPicPr>
            <p:cNvPr id="29" name="图片 28"/>
            <p:cNvPicPr>
              <a:picLocks noChangeAspect="1"/>
            </p:cNvPicPr>
            <p:nvPr/>
          </p:nvPicPr>
          <p:blipFill>
            <a:blip r:embed="rId3" cstate="screen">
              <a:alphaModFix amt="70000"/>
            </a:blip>
            <a:stretch>
              <a:fillRect/>
            </a:stretch>
          </p:blipFill>
          <p:spPr>
            <a:xfrm>
              <a:off x="9840416" y="140547"/>
              <a:ext cx="2031325" cy="403124"/>
            </a:xfrm>
            <a:prstGeom prst="rect">
              <a:avLst/>
            </a:prstGeom>
          </p:spPr>
        </p:pic>
        <p:pic>
          <p:nvPicPr>
            <p:cNvPr id="30" name="图片 29"/>
            <p:cNvPicPr>
              <a:picLocks noChangeAspect="1"/>
            </p:cNvPicPr>
            <p:nvPr/>
          </p:nvPicPr>
          <p:blipFill>
            <a:blip r:embed="rId4" cstate="screen">
              <a:alphaModFix amt="50000"/>
            </a:blip>
            <a:stretch>
              <a:fillRect/>
            </a:stretch>
          </p:blipFill>
          <p:spPr>
            <a:xfrm>
              <a:off x="8996245" y="6572902"/>
              <a:ext cx="3038389" cy="185483"/>
            </a:xfrm>
            <a:prstGeom prst="rect">
              <a:avLst/>
            </a:prstGeom>
          </p:spPr>
        </p:pic>
        <p:pic>
          <p:nvPicPr>
            <p:cNvPr id="31" name="图片 30" descr="图片包含 游戏机, 画, 钟表&#10;&#10;描述已自动生成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3400" y="6453336"/>
              <a:ext cx="2362200" cy="482600"/>
            </a:xfrm>
            <a:prstGeom prst="rect">
              <a:avLst/>
            </a:prstGeom>
          </p:spPr>
        </p:pic>
      </p:grpSp>
      <p:sp>
        <p:nvSpPr>
          <p:cNvPr id="26" name="文本框 25"/>
          <p:cNvSpPr txBox="1"/>
          <p:nvPr/>
        </p:nvSpPr>
        <p:spPr>
          <a:xfrm>
            <a:off x="175107" y="116852"/>
            <a:ext cx="35242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2</a:t>
            </a:r>
          </a:p>
        </p:txBody>
      </p:sp>
      <p:cxnSp>
        <p:nvCxnSpPr>
          <p:cNvPr id="27" name="直线连接符 26"/>
          <p:cNvCxnSpPr/>
          <p:nvPr/>
        </p:nvCxnSpPr>
        <p:spPr>
          <a:xfrm>
            <a:off x="839416" y="124472"/>
            <a:ext cx="0" cy="4188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/>
        </p:nvSpPr>
        <p:spPr>
          <a:xfrm>
            <a:off x="1008331" y="124472"/>
            <a:ext cx="27398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400" b="1" spc="3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Self-Attention</a:t>
            </a:r>
            <a:endParaRPr kumimoji="1" lang="zh-CN" altLang="en-US" sz="2400" b="1" spc="300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0147C9D-F7EC-4D6C-9CEB-1DA81658638D}"/>
              </a:ext>
            </a:extLst>
          </p:cNvPr>
          <p:cNvSpPr txBox="1"/>
          <p:nvPr/>
        </p:nvSpPr>
        <p:spPr>
          <a:xfrm>
            <a:off x="173772" y="1005839"/>
            <a:ext cx="1980030" cy="4534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多头注意力机制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66E3E2E4-376A-41BD-9A8C-44EBE5223C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98"/>
          <a:stretch/>
        </p:blipFill>
        <p:spPr bwMode="auto">
          <a:xfrm rot="5400000">
            <a:off x="3265674" y="1054307"/>
            <a:ext cx="4759257" cy="4749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60389517-269E-4464-A709-8BEC1D590140}"/>
              </a:ext>
            </a:extLst>
          </p:cNvPr>
          <p:cNvSpPr txBox="1"/>
          <p:nvPr/>
        </p:nvSpPr>
        <p:spPr>
          <a:xfrm>
            <a:off x="4095460" y="5834465"/>
            <a:ext cx="697627" cy="4534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局部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E5B682BB-29C7-4129-B8AA-E07343AFBC65}"/>
              </a:ext>
            </a:extLst>
          </p:cNvPr>
          <p:cNvSpPr txBox="1"/>
          <p:nvPr/>
        </p:nvSpPr>
        <p:spPr>
          <a:xfrm>
            <a:off x="6442646" y="5830922"/>
            <a:ext cx="970848" cy="453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全局</a:t>
            </a:r>
          </a:p>
        </p:txBody>
      </p:sp>
    </p:spTree>
    <p:extLst>
      <p:ext uri="{BB962C8B-B14F-4D97-AF65-F5344CB8AC3E}">
        <p14:creationId xmlns:p14="http://schemas.microsoft.com/office/powerpoint/2010/main" val="19148110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44334C2-B9B9-432E-AF3A-8D432B61E09A}"/>
              </a:ext>
            </a:extLst>
          </p:cNvPr>
          <p:cNvSpPr txBox="1">
            <a:spLocks/>
          </p:cNvSpPr>
          <p:nvPr/>
        </p:nvSpPr>
        <p:spPr>
          <a:xfrm>
            <a:off x="825500" y="1122528"/>
            <a:ext cx="11200583" cy="4942108"/>
          </a:xfrm>
          <a:prstGeom prst="rect">
            <a:avLst/>
          </a:prstGeom>
        </p:spPr>
        <p:txBody>
          <a:bodyPr vert="horz" lIns="45842" tIns="22921" rIns="45842" bIns="22921" rtlCol="0">
            <a:noAutofit/>
          </a:bodyPr>
          <a:lstStyle>
            <a:lvl1pPr marL="457200" indent="-45720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4800" kern="1200">
                <a:solidFill>
                  <a:srgbClr val="002856"/>
                </a:solidFill>
                <a:latin typeface="+mn-lt"/>
                <a:ea typeface="+mn-ea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400" kern="1200">
                <a:solidFill>
                  <a:srgbClr val="002856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rgbClr val="002856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rgbClr val="002856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rgbClr val="002856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607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什么是</a:t>
            </a:r>
            <a:r>
              <a:rPr lang="en-US" altLang="zh-CN" sz="2607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Transformer</a:t>
            </a:r>
            <a:r>
              <a:rPr lang="zh-CN" altLang="en-US" sz="2607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？</a:t>
            </a:r>
            <a:r>
              <a:rPr lang="en-US" altLang="zh-CN" sz="2607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&amp; </a:t>
            </a:r>
            <a:r>
              <a:rPr lang="zh-CN" altLang="en-US" sz="2607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为什么需要</a:t>
            </a:r>
            <a:r>
              <a:rPr lang="en-US" altLang="zh-CN" sz="2607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Transformer</a:t>
            </a:r>
            <a:r>
              <a:rPr lang="zh-CN" altLang="en-US" sz="2607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？</a:t>
            </a:r>
            <a:endParaRPr lang="en-US" altLang="zh-CN" sz="2607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607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从</a:t>
            </a:r>
            <a:r>
              <a:rPr lang="en-US" altLang="zh-CN" sz="2607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Attention</a:t>
            </a:r>
            <a:r>
              <a:rPr lang="zh-CN" altLang="en-US" sz="2607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到</a:t>
            </a:r>
            <a:r>
              <a:rPr lang="en-US" altLang="zh-CN" sz="2607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Self-Attention</a:t>
            </a:r>
          </a:p>
          <a:p>
            <a:pPr>
              <a:lnSpc>
                <a:spcPct val="150000"/>
              </a:lnSpc>
            </a:pPr>
            <a:r>
              <a:rPr lang="en-US" altLang="zh-CN" sz="2607" b="1" dirty="0">
                <a:solidFill>
                  <a:schemeClr val="accent5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Transformer</a:t>
            </a:r>
            <a:r>
              <a:rPr lang="zh-CN" altLang="en-US" sz="2607" b="1" dirty="0">
                <a:solidFill>
                  <a:schemeClr val="accent5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模块解读</a:t>
            </a:r>
            <a:endParaRPr lang="en-US" altLang="zh-CN" sz="2607" b="1" dirty="0">
              <a:solidFill>
                <a:schemeClr val="accent5">
                  <a:lumMod val="7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607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Vision Transformer</a:t>
            </a:r>
          </a:p>
        </p:txBody>
      </p:sp>
    </p:spTree>
    <p:extLst>
      <p:ext uri="{BB962C8B-B14F-4D97-AF65-F5344CB8AC3E}">
        <p14:creationId xmlns:p14="http://schemas.microsoft.com/office/powerpoint/2010/main" val="24081761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-40640" y="-99617"/>
            <a:ext cx="12192000" cy="6858002"/>
            <a:chOff x="0" y="-1"/>
            <a:chExt cx="12192000" cy="6858002"/>
          </a:xfrm>
        </p:grpSpPr>
        <p:sp>
          <p:nvSpPr>
            <p:cNvPr id="22" name="矩形 21"/>
            <p:cNvSpPr/>
            <p:nvPr/>
          </p:nvSpPr>
          <p:spPr>
            <a:xfrm>
              <a:off x="0" y="-1"/>
              <a:ext cx="12192000" cy="706266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lumMod val="94000"/>
                    <a:lumOff val="6000"/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0" y="708047"/>
              <a:ext cx="12192000" cy="132378"/>
            </a:xfrm>
            <a:prstGeom prst="rect">
              <a:avLst/>
            </a:prstGeom>
            <a:gradFill>
              <a:gsLst>
                <a:gs pos="0">
                  <a:srgbClr val="C00000">
                    <a:alpha val="32000"/>
                  </a:srgbClr>
                </a:gs>
                <a:gs pos="100000">
                  <a:srgbClr val="C00000">
                    <a:lumMod val="94000"/>
                    <a:lumOff val="6000"/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0" y="6453336"/>
              <a:ext cx="12192000" cy="404665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lumMod val="94000"/>
                    <a:lumOff val="6000"/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133400" y="140547"/>
            <a:ext cx="11901234" cy="6795389"/>
            <a:chOff x="133400" y="140547"/>
            <a:chExt cx="11901234" cy="6795389"/>
          </a:xfrm>
        </p:grpSpPr>
        <p:pic>
          <p:nvPicPr>
            <p:cNvPr id="29" name="图片 28"/>
            <p:cNvPicPr>
              <a:picLocks noChangeAspect="1"/>
            </p:cNvPicPr>
            <p:nvPr/>
          </p:nvPicPr>
          <p:blipFill>
            <a:blip r:embed="rId3" cstate="screen">
              <a:alphaModFix amt="70000"/>
            </a:blip>
            <a:stretch>
              <a:fillRect/>
            </a:stretch>
          </p:blipFill>
          <p:spPr>
            <a:xfrm>
              <a:off x="9840416" y="140547"/>
              <a:ext cx="2031325" cy="403124"/>
            </a:xfrm>
            <a:prstGeom prst="rect">
              <a:avLst/>
            </a:prstGeom>
          </p:spPr>
        </p:pic>
        <p:pic>
          <p:nvPicPr>
            <p:cNvPr id="30" name="图片 29"/>
            <p:cNvPicPr>
              <a:picLocks noChangeAspect="1"/>
            </p:cNvPicPr>
            <p:nvPr/>
          </p:nvPicPr>
          <p:blipFill>
            <a:blip r:embed="rId4" cstate="screen">
              <a:alphaModFix amt="50000"/>
            </a:blip>
            <a:stretch>
              <a:fillRect/>
            </a:stretch>
          </p:blipFill>
          <p:spPr>
            <a:xfrm>
              <a:off x="8996245" y="6572902"/>
              <a:ext cx="3038389" cy="185483"/>
            </a:xfrm>
            <a:prstGeom prst="rect">
              <a:avLst/>
            </a:prstGeom>
          </p:spPr>
        </p:pic>
        <p:pic>
          <p:nvPicPr>
            <p:cNvPr id="31" name="图片 30" descr="图片包含 游戏机, 画, 钟表&#10;&#10;描述已自动生成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3400" y="6453336"/>
              <a:ext cx="2362200" cy="482600"/>
            </a:xfrm>
            <a:prstGeom prst="rect">
              <a:avLst/>
            </a:prstGeom>
          </p:spPr>
        </p:pic>
      </p:grpSp>
      <p:sp>
        <p:nvSpPr>
          <p:cNvPr id="26" name="文本框 25"/>
          <p:cNvSpPr txBox="1"/>
          <p:nvPr/>
        </p:nvSpPr>
        <p:spPr>
          <a:xfrm>
            <a:off x="175107" y="116852"/>
            <a:ext cx="35242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3</a:t>
            </a:r>
          </a:p>
        </p:txBody>
      </p:sp>
      <p:cxnSp>
        <p:nvCxnSpPr>
          <p:cNvPr id="27" name="直线连接符 26"/>
          <p:cNvCxnSpPr/>
          <p:nvPr/>
        </p:nvCxnSpPr>
        <p:spPr>
          <a:xfrm>
            <a:off x="839416" y="124472"/>
            <a:ext cx="0" cy="4188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/>
        </p:nvSpPr>
        <p:spPr>
          <a:xfrm>
            <a:off x="1008331" y="124472"/>
            <a:ext cx="37904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400" b="1" spc="3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Transformer</a:t>
            </a:r>
            <a:r>
              <a:rPr kumimoji="1" lang="zh-CN" altLang="en-US" sz="2400" b="1" spc="3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模块解读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17E591F-D630-476B-A1B5-01275B8A00CA}"/>
              </a:ext>
            </a:extLst>
          </p:cNvPr>
          <p:cNvSpPr txBox="1"/>
          <p:nvPr/>
        </p:nvSpPr>
        <p:spPr>
          <a:xfrm>
            <a:off x="87342" y="795849"/>
            <a:ext cx="2278509" cy="4534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Transformer</a:t>
            </a:r>
            <a:r>
              <a:rPr kumimoji="1"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结构</a:t>
            </a:r>
          </a:p>
        </p:txBody>
      </p:sp>
      <p:pic>
        <p:nvPicPr>
          <p:cNvPr id="19" name="图像" descr="图像">
            <a:extLst>
              <a:ext uri="{FF2B5EF4-FFF2-40B4-BE49-F238E27FC236}">
                <a16:creationId xmlns:a16="http://schemas.microsoft.com/office/drawing/2014/main" id="{475B798D-AA25-4305-8537-E3620AA015F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6980"/>
          <a:stretch/>
        </p:blipFill>
        <p:spPr>
          <a:xfrm>
            <a:off x="3485778" y="1956996"/>
            <a:ext cx="2626028" cy="346359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42" name="图像" descr="图像">
            <a:extLst>
              <a:ext uri="{FF2B5EF4-FFF2-40B4-BE49-F238E27FC236}">
                <a16:creationId xmlns:a16="http://schemas.microsoft.com/office/drawing/2014/main" id="{45B731CC-1F0C-4CA6-9C41-D72B3563C2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59515" y="1477563"/>
            <a:ext cx="2030905" cy="4061809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43" name="矩形">
            <a:extLst>
              <a:ext uri="{FF2B5EF4-FFF2-40B4-BE49-F238E27FC236}">
                <a16:creationId xmlns:a16="http://schemas.microsoft.com/office/drawing/2014/main" id="{E6A55530-B626-4698-89EB-010949A9FD83}"/>
              </a:ext>
            </a:extLst>
          </p:cNvPr>
          <p:cNvSpPr/>
          <p:nvPr/>
        </p:nvSpPr>
        <p:spPr>
          <a:xfrm>
            <a:off x="6859515" y="4086871"/>
            <a:ext cx="2843960" cy="1338714"/>
          </a:xfrm>
          <a:prstGeom prst="rect">
            <a:avLst/>
          </a:prstGeom>
          <a:ln w="254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 panose="02000503000000020004"/>
              </a:defRPr>
            </a:pPr>
            <a:endParaRPr sz="1800"/>
          </a:p>
        </p:txBody>
      </p:sp>
      <p:sp>
        <p:nvSpPr>
          <p:cNvPr id="44" name="矩形">
            <a:extLst>
              <a:ext uri="{FF2B5EF4-FFF2-40B4-BE49-F238E27FC236}">
                <a16:creationId xmlns:a16="http://schemas.microsoft.com/office/drawing/2014/main" id="{0F76E794-2006-4354-874E-AABAC69CF512}"/>
              </a:ext>
            </a:extLst>
          </p:cNvPr>
          <p:cNvSpPr/>
          <p:nvPr/>
        </p:nvSpPr>
        <p:spPr>
          <a:xfrm>
            <a:off x="6859515" y="3068730"/>
            <a:ext cx="2843959" cy="879476"/>
          </a:xfrm>
          <a:prstGeom prst="rect">
            <a:avLst/>
          </a:prstGeom>
          <a:ln w="254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 panose="02000503000000020004"/>
              </a:defRPr>
            </a:pPr>
            <a:endParaRPr sz="1800"/>
          </a:p>
        </p:txBody>
      </p:sp>
      <p:sp>
        <p:nvSpPr>
          <p:cNvPr id="45" name="矩形">
            <a:extLst>
              <a:ext uri="{FF2B5EF4-FFF2-40B4-BE49-F238E27FC236}">
                <a16:creationId xmlns:a16="http://schemas.microsoft.com/office/drawing/2014/main" id="{B1128009-A23A-41A9-A523-334A5470A93A}"/>
              </a:ext>
            </a:extLst>
          </p:cNvPr>
          <p:cNvSpPr/>
          <p:nvPr/>
        </p:nvSpPr>
        <p:spPr>
          <a:xfrm>
            <a:off x="6859515" y="2115706"/>
            <a:ext cx="2843959" cy="879477"/>
          </a:xfrm>
          <a:prstGeom prst="rect">
            <a:avLst/>
          </a:prstGeom>
          <a:ln w="254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 panose="02000503000000020004"/>
              </a:defRPr>
            </a:pPr>
            <a:endParaRPr sz="1800"/>
          </a:p>
        </p:txBody>
      </p:sp>
      <p:sp>
        <p:nvSpPr>
          <p:cNvPr id="49" name="输入部分">
            <a:extLst>
              <a:ext uri="{FF2B5EF4-FFF2-40B4-BE49-F238E27FC236}">
                <a16:creationId xmlns:a16="http://schemas.microsoft.com/office/drawing/2014/main" id="{6FDB5C16-6E0B-4CFD-B5F5-ED13944E840F}"/>
              </a:ext>
            </a:extLst>
          </p:cNvPr>
          <p:cNvSpPr txBox="1"/>
          <p:nvPr/>
        </p:nvSpPr>
        <p:spPr>
          <a:xfrm>
            <a:off x="9857620" y="4501906"/>
            <a:ext cx="2376933" cy="71814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输入部分</a:t>
            </a:r>
            <a:endParaRPr 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Embedding</a:t>
            </a:r>
            <a:endParaRPr lang="en-US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Positional Encoding</a:t>
            </a:r>
            <a:endParaRPr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注意力机制">
            <a:extLst>
              <a:ext uri="{FF2B5EF4-FFF2-40B4-BE49-F238E27FC236}">
                <a16:creationId xmlns:a16="http://schemas.microsoft.com/office/drawing/2014/main" id="{1443FA11-9243-42FB-93CE-A7BA4066AF37}"/>
              </a:ext>
            </a:extLst>
          </p:cNvPr>
          <p:cNvSpPr txBox="1"/>
          <p:nvPr/>
        </p:nvSpPr>
        <p:spPr>
          <a:xfrm>
            <a:off x="9857620" y="3195475"/>
            <a:ext cx="1622239" cy="90281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自</a:t>
            </a:r>
            <a:r>
              <a:rPr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注意力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模块</a:t>
            </a:r>
            <a:endParaRPr 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多头注意力</a:t>
            </a:r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残差连接</a:t>
            </a:r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归一化</a:t>
            </a:r>
            <a:endParaRPr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前馈神经网络">
            <a:extLst>
              <a:ext uri="{FF2B5EF4-FFF2-40B4-BE49-F238E27FC236}">
                <a16:creationId xmlns:a16="http://schemas.microsoft.com/office/drawing/2014/main" id="{6E628034-5481-4693-840F-68EA7CB7297A}"/>
              </a:ext>
            </a:extLst>
          </p:cNvPr>
          <p:cNvSpPr txBox="1"/>
          <p:nvPr/>
        </p:nvSpPr>
        <p:spPr>
          <a:xfrm>
            <a:off x="9857620" y="2415820"/>
            <a:ext cx="1622239" cy="348813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前馈神经网络</a:t>
            </a:r>
            <a:endParaRPr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2" name="Picture 8">
            <a:extLst>
              <a:ext uri="{FF2B5EF4-FFF2-40B4-BE49-F238E27FC236}">
                <a16:creationId xmlns:a16="http://schemas.microsoft.com/office/drawing/2014/main" id="{483CF471-A828-4861-9080-3BA4B0DDC7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874" y="2135170"/>
            <a:ext cx="2745316" cy="3352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3698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4" grpId="0" animBg="1"/>
      <p:bldP spid="45" grpId="0" animBg="1"/>
      <p:bldP spid="49" grpId="0" animBg="1"/>
      <p:bldP spid="50" grpId="0" animBg="1"/>
      <p:bldP spid="5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0" y="-1"/>
            <a:ext cx="12192000" cy="6858002"/>
            <a:chOff x="0" y="-1"/>
            <a:chExt cx="12192000" cy="6858002"/>
          </a:xfrm>
        </p:grpSpPr>
        <p:sp>
          <p:nvSpPr>
            <p:cNvPr id="22" name="矩形 21"/>
            <p:cNvSpPr/>
            <p:nvPr/>
          </p:nvSpPr>
          <p:spPr>
            <a:xfrm>
              <a:off x="0" y="-1"/>
              <a:ext cx="12192000" cy="706266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lumMod val="94000"/>
                    <a:lumOff val="6000"/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0" y="708047"/>
              <a:ext cx="12192000" cy="132378"/>
            </a:xfrm>
            <a:prstGeom prst="rect">
              <a:avLst/>
            </a:prstGeom>
            <a:gradFill>
              <a:gsLst>
                <a:gs pos="0">
                  <a:srgbClr val="C00000">
                    <a:alpha val="32000"/>
                  </a:srgbClr>
                </a:gs>
                <a:gs pos="100000">
                  <a:srgbClr val="C00000">
                    <a:lumMod val="94000"/>
                    <a:lumOff val="6000"/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0" y="6453336"/>
              <a:ext cx="12192000" cy="404665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lumMod val="94000"/>
                    <a:lumOff val="6000"/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133400" y="140547"/>
            <a:ext cx="11901234" cy="6795389"/>
            <a:chOff x="133400" y="140547"/>
            <a:chExt cx="11901234" cy="6795389"/>
          </a:xfrm>
        </p:grpSpPr>
        <p:pic>
          <p:nvPicPr>
            <p:cNvPr id="29" name="图片 28"/>
            <p:cNvPicPr>
              <a:picLocks noChangeAspect="1"/>
            </p:cNvPicPr>
            <p:nvPr/>
          </p:nvPicPr>
          <p:blipFill>
            <a:blip r:embed="rId3" cstate="screen">
              <a:alphaModFix amt="70000"/>
            </a:blip>
            <a:stretch>
              <a:fillRect/>
            </a:stretch>
          </p:blipFill>
          <p:spPr>
            <a:xfrm>
              <a:off x="9840416" y="140547"/>
              <a:ext cx="2031325" cy="403124"/>
            </a:xfrm>
            <a:prstGeom prst="rect">
              <a:avLst/>
            </a:prstGeom>
          </p:spPr>
        </p:pic>
        <p:pic>
          <p:nvPicPr>
            <p:cNvPr id="30" name="图片 29"/>
            <p:cNvPicPr>
              <a:picLocks noChangeAspect="1"/>
            </p:cNvPicPr>
            <p:nvPr/>
          </p:nvPicPr>
          <p:blipFill>
            <a:blip r:embed="rId4" cstate="screen">
              <a:alphaModFix amt="50000"/>
            </a:blip>
            <a:stretch>
              <a:fillRect/>
            </a:stretch>
          </p:blipFill>
          <p:spPr>
            <a:xfrm>
              <a:off x="8996245" y="6572902"/>
              <a:ext cx="3038389" cy="185483"/>
            </a:xfrm>
            <a:prstGeom prst="rect">
              <a:avLst/>
            </a:prstGeom>
          </p:spPr>
        </p:pic>
        <p:pic>
          <p:nvPicPr>
            <p:cNvPr id="31" name="图片 30" descr="图片包含 游戏机, 画, 钟表&#10;&#10;描述已自动生成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3400" y="6453336"/>
              <a:ext cx="2362200" cy="482600"/>
            </a:xfrm>
            <a:prstGeom prst="rect">
              <a:avLst/>
            </a:prstGeom>
          </p:spPr>
        </p:pic>
      </p:grpSp>
      <p:sp>
        <p:nvSpPr>
          <p:cNvPr id="26" name="文本框 25"/>
          <p:cNvSpPr txBox="1"/>
          <p:nvPr/>
        </p:nvSpPr>
        <p:spPr>
          <a:xfrm>
            <a:off x="175107" y="116852"/>
            <a:ext cx="35242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3</a:t>
            </a:r>
          </a:p>
        </p:txBody>
      </p:sp>
      <p:cxnSp>
        <p:nvCxnSpPr>
          <p:cNvPr id="27" name="直线连接符 26"/>
          <p:cNvCxnSpPr/>
          <p:nvPr/>
        </p:nvCxnSpPr>
        <p:spPr>
          <a:xfrm>
            <a:off x="839416" y="124472"/>
            <a:ext cx="0" cy="4188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/>
        </p:nvSpPr>
        <p:spPr>
          <a:xfrm>
            <a:off x="1008331" y="124472"/>
            <a:ext cx="37904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400" b="1" spc="3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Transformer</a:t>
            </a:r>
            <a:r>
              <a:rPr kumimoji="1" lang="zh-CN" altLang="en-US" sz="2400" b="1" spc="3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模块解读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E78CD03-D4C5-4011-9628-664C3581EC87}"/>
              </a:ext>
            </a:extLst>
          </p:cNvPr>
          <p:cNvSpPr txBox="1"/>
          <p:nvPr/>
        </p:nvSpPr>
        <p:spPr>
          <a:xfrm>
            <a:off x="261447" y="826138"/>
            <a:ext cx="1210588" cy="4534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位置编码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C3AB2765-4092-4DD0-837B-5740C5959BAD}"/>
              </a:ext>
            </a:extLst>
          </p:cNvPr>
          <p:cNvSpPr txBox="1"/>
          <p:nvPr/>
        </p:nvSpPr>
        <p:spPr>
          <a:xfrm>
            <a:off x="2495600" y="3969389"/>
            <a:ext cx="6098650" cy="21209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dirty="0">
                <a:solidFill>
                  <a:srgbClr val="191B1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对于每个位置的词语，它都能提供一个独一无二的编码</a:t>
            </a:r>
          </a:p>
          <a:p>
            <a:pPr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dirty="0">
                <a:solidFill>
                  <a:srgbClr val="191B1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词语之间的间隔对于不同长度的句子来说，含义应该是一致的</a:t>
            </a:r>
          </a:p>
          <a:p>
            <a:pPr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dirty="0">
                <a:solidFill>
                  <a:srgbClr val="191B1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能够随意延伸到任意长度的句子</a:t>
            </a:r>
            <a:endParaRPr lang="en-US" altLang="zh-CN" dirty="0">
              <a:solidFill>
                <a:srgbClr val="191B1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dirty="0">
                <a:solidFill>
                  <a:srgbClr val="191B1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尽量保留相对位置信息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3DB3D017-D926-4641-AB1A-5068C07A7AAA}"/>
              </a:ext>
            </a:extLst>
          </p:cNvPr>
          <p:cNvSpPr txBox="1"/>
          <p:nvPr/>
        </p:nvSpPr>
        <p:spPr>
          <a:xfrm>
            <a:off x="1129620" y="3456021"/>
            <a:ext cx="1210588" cy="4534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编码要求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70184A50-1D15-402A-BAA7-407C2707ACB1}"/>
              </a:ext>
            </a:extLst>
          </p:cNvPr>
          <p:cNvSpPr txBox="1"/>
          <p:nvPr/>
        </p:nvSpPr>
        <p:spPr>
          <a:xfrm>
            <a:off x="2495600" y="1844759"/>
            <a:ext cx="6098650" cy="17054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i="0" dirty="0">
                <a:solidFill>
                  <a:srgbClr val="191B1F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词语都是同时进入网络进行处理，顺序信息在输入网络时就已丢失</a:t>
            </a:r>
            <a:endParaRPr lang="en-US" altLang="zh-CN" i="0" dirty="0">
              <a:solidFill>
                <a:srgbClr val="191B1F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i="0" dirty="0">
                <a:solidFill>
                  <a:srgbClr val="191B1F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Positional Encoding</a:t>
            </a:r>
            <a:r>
              <a:rPr lang="zh-CN" altLang="en-US" i="0" dirty="0">
                <a:solidFill>
                  <a:srgbClr val="191B1F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就是句子中词语相对位置的编码，让</a:t>
            </a:r>
            <a:r>
              <a:rPr lang="en-US" altLang="zh-CN" i="0" dirty="0">
                <a:solidFill>
                  <a:srgbClr val="191B1F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Transformer</a:t>
            </a:r>
            <a:r>
              <a:rPr lang="zh-CN" altLang="en-US" i="0" dirty="0">
                <a:solidFill>
                  <a:srgbClr val="191B1F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保留词语的位置信息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ACED26A9-F28F-4091-8AA4-3ACB84E0B159}"/>
              </a:ext>
            </a:extLst>
          </p:cNvPr>
          <p:cNvSpPr txBox="1"/>
          <p:nvPr/>
        </p:nvSpPr>
        <p:spPr>
          <a:xfrm>
            <a:off x="1129620" y="1456247"/>
            <a:ext cx="1521379" cy="4534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Motivation</a:t>
            </a:r>
            <a:endParaRPr kumimoji="1"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0" y="-1"/>
            <a:ext cx="12192000" cy="6858002"/>
            <a:chOff x="0" y="-1"/>
            <a:chExt cx="12192000" cy="6858002"/>
          </a:xfrm>
        </p:grpSpPr>
        <p:sp>
          <p:nvSpPr>
            <p:cNvPr id="22" name="矩形 21"/>
            <p:cNvSpPr/>
            <p:nvPr/>
          </p:nvSpPr>
          <p:spPr>
            <a:xfrm>
              <a:off x="0" y="-1"/>
              <a:ext cx="12192000" cy="706266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lumMod val="94000"/>
                    <a:lumOff val="6000"/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0" y="708047"/>
              <a:ext cx="12192000" cy="132378"/>
            </a:xfrm>
            <a:prstGeom prst="rect">
              <a:avLst/>
            </a:prstGeom>
            <a:gradFill>
              <a:gsLst>
                <a:gs pos="0">
                  <a:srgbClr val="C00000">
                    <a:alpha val="32000"/>
                  </a:srgbClr>
                </a:gs>
                <a:gs pos="100000">
                  <a:srgbClr val="C00000">
                    <a:lumMod val="94000"/>
                    <a:lumOff val="6000"/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0" y="6453336"/>
              <a:ext cx="12192000" cy="404665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lumMod val="94000"/>
                    <a:lumOff val="6000"/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133400" y="140547"/>
            <a:ext cx="11901234" cy="6795389"/>
            <a:chOff x="133400" y="140547"/>
            <a:chExt cx="11901234" cy="6795389"/>
          </a:xfrm>
        </p:grpSpPr>
        <p:pic>
          <p:nvPicPr>
            <p:cNvPr id="29" name="图片 28"/>
            <p:cNvPicPr>
              <a:picLocks noChangeAspect="1"/>
            </p:cNvPicPr>
            <p:nvPr/>
          </p:nvPicPr>
          <p:blipFill>
            <a:blip r:embed="rId3" cstate="screen">
              <a:alphaModFix amt="70000"/>
            </a:blip>
            <a:stretch>
              <a:fillRect/>
            </a:stretch>
          </p:blipFill>
          <p:spPr>
            <a:xfrm>
              <a:off x="9840416" y="140547"/>
              <a:ext cx="2031325" cy="403124"/>
            </a:xfrm>
            <a:prstGeom prst="rect">
              <a:avLst/>
            </a:prstGeom>
          </p:spPr>
        </p:pic>
        <p:pic>
          <p:nvPicPr>
            <p:cNvPr id="30" name="图片 29"/>
            <p:cNvPicPr>
              <a:picLocks noChangeAspect="1"/>
            </p:cNvPicPr>
            <p:nvPr/>
          </p:nvPicPr>
          <p:blipFill>
            <a:blip r:embed="rId4" cstate="screen">
              <a:alphaModFix amt="50000"/>
            </a:blip>
            <a:stretch>
              <a:fillRect/>
            </a:stretch>
          </p:blipFill>
          <p:spPr>
            <a:xfrm>
              <a:off x="8996245" y="6572902"/>
              <a:ext cx="3038389" cy="185483"/>
            </a:xfrm>
            <a:prstGeom prst="rect">
              <a:avLst/>
            </a:prstGeom>
          </p:spPr>
        </p:pic>
        <p:pic>
          <p:nvPicPr>
            <p:cNvPr id="31" name="图片 30" descr="图片包含 游戏机, 画, 钟表&#10;&#10;描述已自动生成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3400" y="6453336"/>
              <a:ext cx="2362200" cy="482600"/>
            </a:xfrm>
            <a:prstGeom prst="rect">
              <a:avLst/>
            </a:prstGeom>
          </p:spPr>
        </p:pic>
      </p:grpSp>
      <p:sp>
        <p:nvSpPr>
          <p:cNvPr id="26" name="文本框 25"/>
          <p:cNvSpPr txBox="1"/>
          <p:nvPr/>
        </p:nvSpPr>
        <p:spPr>
          <a:xfrm>
            <a:off x="175107" y="116852"/>
            <a:ext cx="35242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3</a:t>
            </a:r>
          </a:p>
        </p:txBody>
      </p:sp>
      <p:cxnSp>
        <p:nvCxnSpPr>
          <p:cNvPr id="27" name="直线连接符 26"/>
          <p:cNvCxnSpPr/>
          <p:nvPr/>
        </p:nvCxnSpPr>
        <p:spPr>
          <a:xfrm>
            <a:off x="839416" y="124472"/>
            <a:ext cx="0" cy="4188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/>
        </p:nvSpPr>
        <p:spPr>
          <a:xfrm>
            <a:off x="1008331" y="124472"/>
            <a:ext cx="37904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400" b="1" spc="3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Transformer</a:t>
            </a:r>
            <a:r>
              <a:rPr kumimoji="1" lang="zh-CN" altLang="en-US" sz="2400" b="1" spc="3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模块解读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480F686-5671-45EE-A66E-15421C01173B}"/>
              </a:ext>
            </a:extLst>
          </p:cNvPr>
          <p:cNvSpPr txBox="1"/>
          <p:nvPr/>
        </p:nvSpPr>
        <p:spPr>
          <a:xfrm>
            <a:off x="781555" y="1000221"/>
            <a:ext cx="1521571" cy="4173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 algn="ctr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rgbClr val="191B1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整型值标记</a:t>
            </a:r>
            <a:endParaRPr lang="en-US" altLang="zh-CN" dirty="0">
              <a:solidFill>
                <a:srgbClr val="191B1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7A2D8DD7-A7DE-4077-90A2-9D9833846FA2}"/>
              </a:ext>
            </a:extLst>
          </p:cNvPr>
          <p:cNvSpPr txBox="1"/>
          <p:nvPr/>
        </p:nvSpPr>
        <p:spPr>
          <a:xfrm>
            <a:off x="747089" y="2267764"/>
            <a:ext cx="2000869" cy="4173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 algn="ctr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rgbClr val="191B1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[0,1]</a:t>
            </a:r>
            <a:r>
              <a:rPr lang="zh-CN" altLang="en-US" dirty="0">
                <a:solidFill>
                  <a:srgbClr val="191B1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范围内标记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909B7A58-B4BF-4353-9693-0F463AA0C603}"/>
              </a:ext>
            </a:extLst>
          </p:cNvPr>
          <p:cNvSpPr txBox="1"/>
          <p:nvPr/>
        </p:nvSpPr>
        <p:spPr>
          <a:xfrm>
            <a:off x="755907" y="3429000"/>
            <a:ext cx="1983235" cy="4173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 algn="ctr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rgbClr val="191B1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二进制向量标记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326AE5E9-D1C7-48A7-B934-87D6EFEF101B}"/>
              </a:ext>
            </a:extLst>
          </p:cNvPr>
          <p:cNvSpPr txBox="1"/>
          <p:nvPr/>
        </p:nvSpPr>
        <p:spPr>
          <a:xfrm>
            <a:off x="752701" y="5835764"/>
            <a:ext cx="1752403" cy="4173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 algn="ctr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rgbClr val="191B1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周期函数标记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22281847-0407-4560-91B6-6773692A245E}"/>
              </a:ext>
            </a:extLst>
          </p:cNvPr>
          <p:cNvSpPr txBox="1"/>
          <p:nvPr/>
        </p:nvSpPr>
        <p:spPr>
          <a:xfrm>
            <a:off x="1314500" y="1383436"/>
            <a:ext cx="6098540" cy="6251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p"/>
            </a:pPr>
            <a:r>
              <a:rPr kumimoji="1"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模型可能遇见比训练时所用的序列更长的序列。不利于模型的泛化。</a:t>
            </a:r>
            <a:endParaRPr kumimoji="1"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p"/>
            </a:pPr>
            <a:r>
              <a:rPr kumimoji="1"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模型的位置表示是无界的。随着序列长度的增加，位置值会越来越大。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9E87B67B-5B59-48FA-A6DB-98EA5482BA52}"/>
                  </a:ext>
                </a:extLst>
              </p:cNvPr>
              <p:cNvSpPr txBox="1"/>
              <p:nvPr/>
            </p:nvSpPr>
            <p:spPr>
              <a:xfrm>
                <a:off x="1222300" y="2783074"/>
                <a:ext cx="4166870" cy="6251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130000"/>
                  </a:lnSpc>
                  <a:buFont typeface="Wingdings" panose="05000000000000000000" pitchFamily="2" charset="2"/>
                  <a:buChar char="p"/>
                </a:pPr>
                <a:r>
                  <a:rPr kumimoji="1" lang="zh-CN" altLang="en-US" sz="1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以</a:t>
                </a:r>
                <a14:m>
                  <m:oMath xmlns:m="http://schemas.openxmlformats.org/officeDocument/2006/math">
                    <m:r>
                      <a:rPr kumimoji="1" lang="en-US" altLang="zh-CN" sz="14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1/</m:t>
                    </m:r>
                    <m:r>
                      <a:rPr kumimoji="1" lang="en-US" altLang="zh-CN" sz="14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𝑑</m:t>
                    </m:r>
                    <m:r>
                      <a:rPr kumimoji="1" lang="zh-CN" altLang="en-US" sz="1400" i="1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为</m:t>
                    </m:r>
                  </m:oMath>
                </a14:m>
                <a:r>
                  <a:rPr kumimoji="1" lang="zh-CN" altLang="en-US" sz="1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间隔进行标记</a:t>
                </a:r>
                <a:endParaRPr kumimoji="1"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285750" indent="-285750">
                  <a:lnSpc>
                    <a:spcPct val="130000"/>
                  </a:lnSpc>
                  <a:buFont typeface="Wingdings" panose="05000000000000000000" pitchFamily="2" charset="2"/>
                  <a:buChar char="p"/>
                </a:pPr>
                <a:r>
                  <a:rPr kumimoji="1" lang="zh-CN" altLang="en-US" sz="1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序列长度不同时，</a:t>
                </a:r>
                <a:r>
                  <a:rPr kumimoji="1" lang="en-US" altLang="zh-CN" sz="1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token</a:t>
                </a:r>
                <a:r>
                  <a:rPr kumimoji="1" lang="zh-CN" altLang="en-US" sz="1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间的相对距离不一致</a:t>
                </a:r>
              </a:p>
            </p:txBody>
          </p:sp>
        </mc:Choice>
        <mc:Fallback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9E87B67B-5B59-48FA-A6DB-98EA5482BA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2300" y="2783074"/>
                <a:ext cx="4166870" cy="625171"/>
              </a:xfrm>
              <a:prstGeom prst="rect">
                <a:avLst/>
              </a:prstGeom>
              <a:blipFill>
                <a:blip r:embed="rId6"/>
                <a:stretch>
                  <a:fillRect l="-293" b="-980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>
            <a:extLst>
              <a:ext uri="{FF2B5EF4-FFF2-40B4-BE49-F238E27FC236}">
                <a16:creationId xmlns:a16="http://schemas.microsoft.com/office/drawing/2014/main" id="{310B7881-ECB8-4515-9296-5CA11CBA03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44565" y="5703685"/>
            <a:ext cx="6686870" cy="705336"/>
          </a:xfrm>
          <a:prstGeom prst="rect">
            <a:avLst/>
          </a:prstGeom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E8B6596F-8292-497B-B3E4-04415CE96B27}"/>
              </a:ext>
            </a:extLst>
          </p:cNvPr>
          <p:cNvGrpSpPr/>
          <p:nvPr/>
        </p:nvGrpSpPr>
        <p:grpSpPr>
          <a:xfrm>
            <a:off x="3075255" y="3576627"/>
            <a:ext cx="2912745" cy="2026951"/>
            <a:chOff x="3153507" y="3280114"/>
            <a:chExt cx="2912745" cy="2026951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9A032357-D786-4C38-B4E0-9E36AEEE6A4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53507" y="3280114"/>
              <a:ext cx="2912745" cy="20269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3FCE4FDC-FE43-4AAF-9FA1-8B127D951C52}"/>
                </a:ext>
              </a:extLst>
            </p:cNvPr>
            <p:cNvSpPr/>
            <p:nvPr/>
          </p:nvSpPr>
          <p:spPr>
            <a:xfrm>
              <a:off x="5527040" y="5135880"/>
              <a:ext cx="518160" cy="1371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9259993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44334C2-B9B9-432E-AF3A-8D432B61E09A}"/>
              </a:ext>
            </a:extLst>
          </p:cNvPr>
          <p:cNvSpPr txBox="1">
            <a:spLocks/>
          </p:cNvSpPr>
          <p:nvPr/>
        </p:nvSpPr>
        <p:spPr>
          <a:xfrm>
            <a:off x="825500" y="1122528"/>
            <a:ext cx="11200583" cy="4942108"/>
          </a:xfrm>
          <a:prstGeom prst="rect">
            <a:avLst/>
          </a:prstGeom>
        </p:spPr>
        <p:txBody>
          <a:bodyPr vert="horz" lIns="45842" tIns="22921" rIns="45842" bIns="22921" rtlCol="0">
            <a:noAutofit/>
          </a:bodyPr>
          <a:lstStyle>
            <a:lvl1pPr marL="457200" indent="-45720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4800" kern="1200">
                <a:solidFill>
                  <a:srgbClr val="002856"/>
                </a:solidFill>
                <a:latin typeface="+mn-lt"/>
                <a:ea typeface="+mn-ea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400" kern="1200">
                <a:solidFill>
                  <a:srgbClr val="002856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rgbClr val="002856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rgbClr val="002856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rgbClr val="002856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607" b="1" dirty="0">
                <a:solidFill>
                  <a:schemeClr val="accent5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什么是</a:t>
            </a:r>
            <a:r>
              <a:rPr lang="en-US" altLang="zh-CN" sz="2607" b="1" dirty="0">
                <a:solidFill>
                  <a:schemeClr val="accent5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Transformer</a:t>
            </a:r>
            <a:r>
              <a:rPr lang="zh-CN" altLang="en-US" sz="2607" b="1" dirty="0">
                <a:solidFill>
                  <a:schemeClr val="accent5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？</a:t>
            </a:r>
            <a:r>
              <a:rPr lang="en-US" altLang="zh-CN" sz="2607" b="1" dirty="0">
                <a:solidFill>
                  <a:schemeClr val="accent5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&amp; </a:t>
            </a:r>
            <a:r>
              <a:rPr lang="zh-CN" altLang="en-US" sz="2607" b="1" dirty="0">
                <a:solidFill>
                  <a:schemeClr val="accent5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为什么需要</a:t>
            </a:r>
            <a:r>
              <a:rPr lang="en-US" altLang="zh-CN" sz="2607" b="1" dirty="0">
                <a:solidFill>
                  <a:schemeClr val="accent5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Transformer</a:t>
            </a:r>
            <a:r>
              <a:rPr lang="zh-CN" altLang="en-US" sz="2607" b="1" dirty="0">
                <a:solidFill>
                  <a:schemeClr val="accent5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？</a:t>
            </a:r>
            <a:endParaRPr lang="en-US" altLang="zh-CN" sz="2607" b="1" dirty="0">
              <a:solidFill>
                <a:schemeClr val="accent5">
                  <a:lumMod val="7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607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从</a:t>
            </a:r>
            <a:r>
              <a:rPr lang="en-US" altLang="zh-CN" sz="2607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Attention</a:t>
            </a:r>
            <a:r>
              <a:rPr lang="zh-CN" altLang="en-US" sz="2607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到</a:t>
            </a:r>
            <a:r>
              <a:rPr lang="en-US" altLang="zh-CN" sz="2607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Self-Attention</a:t>
            </a:r>
          </a:p>
          <a:p>
            <a:pPr>
              <a:lnSpc>
                <a:spcPct val="150000"/>
              </a:lnSpc>
            </a:pPr>
            <a:r>
              <a:rPr lang="en-US" altLang="zh-CN" sz="2607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Transformer</a:t>
            </a:r>
            <a:r>
              <a:rPr lang="zh-CN" altLang="en-US" sz="2607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模块解读</a:t>
            </a:r>
            <a:endParaRPr lang="en-US" altLang="zh-CN" sz="2607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607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Vision Transformer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0" y="-1"/>
            <a:ext cx="12192000" cy="6858002"/>
            <a:chOff x="0" y="-1"/>
            <a:chExt cx="12192000" cy="6858002"/>
          </a:xfrm>
        </p:grpSpPr>
        <p:sp>
          <p:nvSpPr>
            <p:cNvPr id="22" name="矩形 21"/>
            <p:cNvSpPr/>
            <p:nvPr/>
          </p:nvSpPr>
          <p:spPr>
            <a:xfrm>
              <a:off x="0" y="-1"/>
              <a:ext cx="12192000" cy="706266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lumMod val="94000"/>
                    <a:lumOff val="6000"/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0" y="708047"/>
              <a:ext cx="12192000" cy="132378"/>
            </a:xfrm>
            <a:prstGeom prst="rect">
              <a:avLst/>
            </a:prstGeom>
            <a:gradFill>
              <a:gsLst>
                <a:gs pos="0">
                  <a:srgbClr val="C00000">
                    <a:alpha val="32000"/>
                  </a:srgbClr>
                </a:gs>
                <a:gs pos="100000">
                  <a:srgbClr val="C00000">
                    <a:lumMod val="94000"/>
                    <a:lumOff val="6000"/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0" y="6453336"/>
              <a:ext cx="12192000" cy="404665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lumMod val="94000"/>
                    <a:lumOff val="6000"/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133400" y="140547"/>
            <a:ext cx="11901234" cy="6795389"/>
            <a:chOff x="133400" y="140547"/>
            <a:chExt cx="11901234" cy="6795389"/>
          </a:xfrm>
        </p:grpSpPr>
        <p:pic>
          <p:nvPicPr>
            <p:cNvPr id="29" name="图片 28"/>
            <p:cNvPicPr>
              <a:picLocks noChangeAspect="1"/>
            </p:cNvPicPr>
            <p:nvPr/>
          </p:nvPicPr>
          <p:blipFill>
            <a:blip r:embed="rId3" cstate="screen">
              <a:alphaModFix amt="70000"/>
            </a:blip>
            <a:stretch>
              <a:fillRect/>
            </a:stretch>
          </p:blipFill>
          <p:spPr>
            <a:xfrm>
              <a:off x="9840416" y="140547"/>
              <a:ext cx="2031325" cy="403124"/>
            </a:xfrm>
            <a:prstGeom prst="rect">
              <a:avLst/>
            </a:prstGeom>
          </p:spPr>
        </p:pic>
        <p:pic>
          <p:nvPicPr>
            <p:cNvPr id="30" name="图片 29"/>
            <p:cNvPicPr>
              <a:picLocks noChangeAspect="1"/>
            </p:cNvPicPr>
            <p:nvPr/>
          </p:nvPicPr>
          <p:blipFill>
            <a:blip r:embed="rId4" cstate="screen">
              <a:alphaModFix amt="50000"/>
            </a:blip>
            <a:stretch>
              <a:fillRect/>
            </a:stretch>
          </p:blipFill>
          <p:spPr>
            <a:xfrm>
              <a:off x="8996245" y="6572902"/>
              <a:ext cx="3038389" cy="185483"/>
            </a:xfrm>
            <a:prstGeom prst="rect">
              <a:avLst/>
            </a:prstGeom>
          </p:spPr>
        </p:pic>
        <p:pic>
          <p:nvPicPr>
            <p:cNvPr id="31" name="图片 30" descr="图片包含 游戏机, 画, 钟表&#10;&#10;描述已自动生成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3400" y="6453336"/>
              <a:ext cx="2362200" cy="482600"/>
            </a:xfrm>
            <a:prstGeom prst="rect">
              <a:avLst/>
            </a:prstGeom>
          </p:spPr>
        </p:pic>
      </p:grpSp>
      <p:sp>
        <p:nvSpPr>
          <p:cNvPr id="26" name="文本框 25"/>
          <p:cNvSpPr txBox="1"/>
          <p:nvPr/>
        </p:nvSpPr>
        <p:spPr>
          <a:xfrm>
            <a:off x="175107" y="116852"/>
            <a:ext cx="35242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3</a:t>
            </a:r>
          </a:p>
        </p:txBody>
      </p:sp>
      <p:cxnSp>
        <p:nvCxnSpPr>
          <p:cNvPr id="27" name="直线连接符 26"/>
          <p:cNvCxnSpPr/>
          <p:nvPr/>
        </p:nvCxnSpPr>
        <p:spPr>
          <a:xfrm>
            <a:off x="839416" y="124472"/>
            <a:ext cx="0" cy="4188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/>
        </p:nvSpPr>
        <p:spPr>
          <a:xfrm>
            <a:off x="1008331" y="124472"/>
            <a:ext cx="37904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400" b="1" spc="3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Transformer</a:t>
            </a:r>
            <a:r>
              <a:rPr kumimoji="1" lang="zh-CN" altLang="en-US" sz="2400" b="1" spc="3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模块解读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E78CD03-D4C5-4011-9628-664C3581EC87}"/>
              </a:ext>
            </a:extLst>
          </p:cNvPr>
          <p:cNvSpPr txBox="1"/>
          <p:nvPr/>
        </p:nvSpPr>
        <p:spPr>
          <a:xfrm>
            <a:off x="599332" y="1089328"/>
            <a:ext cx="1210588" cy="4534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位置编码</a:t>
            </a: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4B883C9B-DB41-46A3-92A3-2CBAAF0B77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5216" y="3080216"/>
            <a:ext cx="2149410" cy="306973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B92BE2E7-562A-44C3-8C5C-FCAEAE66B73D}"/>
                  </a:ext>
                </a:extLst>
              </p:cNvPr>
              <p:cNvSpPr txBox="1"/>
              <p:nvPr/>
            </p:nvSpPr>
            <p:spPr>
              <a:xfrm>
                <a:off x="2903561" y="1114700"/>
                <a:ext cx="6000077" cy="128451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  <a:ea typeface="Source Han Sans SC Normal" panose="020B0400000000000000" pitchFamily="34" charset="-128"/>
                            </a:rPr>
                          </m:ctrlPr>
                        </m:sSubSup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Source Han Sans SC Normal" panose="020B0400000000000000" pitchFamily="34" charset="-128"/>
                            </a:rPr>
                            <m:t>𝑝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Source Han Sans SC Normal" panose="020B0400000000000000" pitchFamily="34" charset="-128"/>
                            </a:rPr>
                            <m:t>𝑡</m:t>
                          </m:r>
                        </m:sub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Source Han Sans SC Normal" panose="020B0400000000000000" pitchFamily="34" charset="-128"/>
                            </a:rPr>
                            <m:t>(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Source Han Sans SC Normal" panose="020B0400000000000000" pitchFamily="34" charset="-128"/>
                            </a:rPr>
                            <m:t>𝑖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Source Han Sans SC Normal" panose="020B0400000000000000" pitchFamily="34" charset="-128"/>
                            </a:rPr>
                            <m:t>)</m:t>
                          </m:r>
                        </m:sup>
                      </m:sSubSup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Source Han Sans SC Normal" panose="020B0400000000000000" pitchFamily="34" charset="-128"/>
                        </a:rPr>
                        <m:t>=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Source Han Sans SC Normal" panose="020B0400000000000000" pitchFamily="34" charset="-128"/>
                        </a:rPr>
                        <m:t>𝑓</m:t>
                      </m:r>
                      <m:sSup>
                        <m:sSup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  <a:ea typeface="Source Han Sans SC Normal" panose="020B0400000000000000" pitchFamily="34" charset="-128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Source Han Sans SC Normal" panose="020B0400000000000000" pitchFamily="34" charset="-128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Source Han Sans SC Normal" panose="020B0400000000000000" pitchFamily="34" charset="-128"/>
                                </a:rPr>
                                <m:t>𝑡</m:t>
                              </m:r>
                            </m:e>
                          </m:d>
                        </m:e>
                        <m:sup>
                          <m:d>
                            <m:d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Source Han Sans SC Normal" panose="020B0400000000000000" pitchFamily="34" charset="-128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Source Han Sans SC Normal" panose="020B0400000000000000" pitchFamily="34" charset="-128"/>
                                </a:rPr>
                                <m:t>𝑖</m:t>
                              </m:r>
                            </m:e>
                          </m:d>
                        </m:sup>
                      </m:sSup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Source Han Sans SC Normal" panose="020B0400000000000000" pitchFamily="34" charset="-128"/>
                        </a:rPr>
                        <m:t>≔</m:t>
                      </m:r>
                      <m:d>
                        <m:dPr>
                          <m:begChr m:val="{"/>
                          <m:endChr m:val=""/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  <a:ea typeface="Source Han Sans SC Normal" panose="020B0400000000000000" pitchFamily="34" charset="-128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Source Han Sans SC Normal" panose="020B0400000000000000" pitchFamily="34" charset="-128"/>
                                </a:rPr>
                              </m:ctrlPr>
                            </m:eqArrPr>
                            <m:e>
                              <m:func>
                                <m:funcPr>
                                  <m:ctrlP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  <a:ea typeface="Source Han Sans SC Normal" panose="020B0400000000000000" pitchFamily="34" charset="-128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1" lang="en-US" altLang="zh-CN" b="0" i="0" smtClean="0">
                                      <a:latin typeface="Cambria Math" panose="02040503050406030204" pitchFamily="18" charset="0"/>
                                      <a:ea typeface="Source Han Sans SC Normal" panose="020B0400000000000000" pitchFamily="34" charset="-128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kumimoji="1" lang="en-US" altLang="zh-CN" b="0" i="1" smtClean="0">
                                          <a:latin typeface="Cambria Math" panose="02040503050406030204" pitchFamily="18" charset="0"/>
                                          <a:ea typeface="Source Han Sans SC Normal" panose="020B0400000000000000" pitchFamily="34" charset="-128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zh-CN" b="0" i="1" smtClean="0">
                                              <a:latin typeface="Cambria Math" panose="02040503050406030204" pitchFamily="18" charset="0"/>
                                              <a:ea typeface="Source Han Sans SC Normal" panose="020B0400000000000000" pitchFamily="34" charset="-128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b="0" i="1" smtClean="0">
                                              <a:latin typeface="Cambria Math" panose="02040503050406030204" pitchFamily="18" charset="0"/>
                                              <a:ea typeface="Source Han Sans SC Normal" panose="020B0400000000000000" pitchFamily="34" charset="-128"/>
                                            </a:rPr>
                                            <m:t>𝜔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b="0" i="1" smtClean="0">
                                              <a:latin typeface="Cambria Math" panose="02040503050406030204" pitchFamily="18" charset="0"/>
                                              <a:ea typeface="Source Han Sans SC Normal" panose="020B0400000000000000" pitchFamily="34" charset="-128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  <m:r>
                                        <a:rPr kumimoji="1" lang="en-US" altLang="zh-CN" b="0" i="1" smtClean="0">
                                          <a:latin typeface="Cambria Math" panose="02040503050406030204" pitchFamily="18" charset="0"/>
                                          <a:ea typeface="Source Han Sans SC Normal" panose="020B0400000000000000" pitchFamily="34" charset="-128"/>
                                        </a:rPr>
                                        <m:t>⋅</m:t>
                                      </m:r>
                                      <m:r>
                                        <a:rPr kumimoji="1" lang="en-US" altLang="zh-CN" b="0" i="1" smtClean="0">
                                          <a:latin typeface="Cambria Math" panose="02040503050406030204" pitchFamily="18" charset="0"/>
                                          <a:ea typeface="Source Han Sans SC Normal" panose="020B0400000000000000" pitchFamily="34" charset="-128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Source Han Sans SC Normal" panose="020B0400000000000000" pitchFamily="34" charset="-128"/>
                                </a:rPr>
                                <m:t>,                  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Source Han Sans SC Normal" panose="020B0400000000000000" pitchFamily="34" charset="-128"/>
                                </a:rPr>
                                <m:t>𝑖𝑓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Source Han Sans SC Normal" panose="020B0400000000000000" pitchFamily="34" charset="-128"/>
                                </a:rPr>
                                <m:t> 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Source Han Sans SC Normal" panose="020B0400000000000000" pitchFamily="34" charset="-128"/>
                                </a:rPr>
                                <m:t>𝑖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Source Han Sans SC Normal" panose="020B0400000000000000" pitchFamily="34" charset="-128"/>
                                </a:rPr>
                                <m:t>=2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Source Han Sans SC Normal" panose="020B0400000000000000" pitchFamily="34" charset="-128"/>
                                </a:rPr>
                                <m:t>𝑘</m:t>
                              </m:r>
                            </m:e>
                            <m:e>
                              <m:func>
                                <m:funcPr>
                                  <m:ctrlP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  <a:ea typeface="Source Han Sans SC Normal" panose="020B0400000000000000" pitchFamily="34" charset="-128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1" lang="en-US" altLang="zh-CN" b="0" i="0" smtClean="0">
                                      <a:latin typeface="Cambria Math" panose="02040503050406030204" pitchFamily="18" charset="0"/>
                                      <a:ea typeface="Source Han Sans SC Normal" panose="020B0400000000000000" pitchFamily="34" charset="-128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kumimoji="1" lang="en-US" altLang="zh-CN" b="0" i="1" smtClean="0">
                                          <a:latin typeface="Cambria Math" panose="02040503050406030204" pitchFamily="18" charset="0"/>
                                          <a:ea typeface="Source Han Sans SC Normal" panose="020B0400000000000000" pitchFamily="34" charset="-128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zh-CN" b="0" i="1" smtClean="0">
                                              <a:latin typeface="Cambria Math" panose="02040503050406030204" pitchFamily="18" charset="0"/>
                                              <a:ea typeface="Source Han Sans SC Normal" panose="020B0400000000000000" pitchFamily="34" charset="-128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b="0" i="1" smtClean="0">
                                              <a:latin typeface="Cambria Math" panose="02040503050406030204" pitchFamily="18" charset="0"/>
                                              <a:ea typeface="Source Han Sans SC Normal" panose="020B0400000000000000" pitchFamily="34" charset="-128"/>
                                            </a:rPr>
                                            <m:t>𝜔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b="0" i="1" smtClean="0">
                                              <a:latin typeface="Cambria Math" panose="02040503050406030204" pitchFamily="18" charset="0"/>
                                              <a:ea typeface="Source Han Sans SC Normal" panose="020B0400000000000000" pitchFamily="34" charset="-128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  <m:r>
                                        <a:rPr kumimoji="1" lang="en-US" altLang="zh-CN" i="1">
                                          <a:latin typeface="Cambria Math" panose="02040503050406030204" pitchFamily="18" charset="0"/>
                                          <a:ea typeface="Source Han Sans SC Normal" panose="020B0400000000000000" pitchFamily="34" charset="-128"/>
                                        </a:rPr>
                                        <m:t>⋅</m:t>
                                      </m:r>
                                      <m:r>
                                        <a:rPr kumimoji="1" lang="en-US" altLang="zh-CN" i="1">
                                          <a:latin typeface="Cambria Math" panose="02040503050406030204" pitchFamily="18" charset="0"/>
                                          <a:ea typeface="Source Han Sans SC Normal" panose="020B0400000000000000" pitchFamily="34" charset="-128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  <a:ea typeface="Source Han Sans SC Normal" panose="020B0400000000000000" pitchFamily="34" charset="-128"/>
                                </a:rPr>
                                <m:t>,          </m:t>
                              </m:r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  <a:ea typeface="Source Han Sans SC Normal" panose="020B0400000000000000" pitchFamily="34" charset="-128"/>
                                </a:rPr>
                                <m:t>𝑖𝑓</m:t>
                              </m:r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  <a:ea typeface="Source Han Sans SC Normal" panose="020B0400000000000000" pitchFamily="34" charset="-128"/>
                                </a:rPr>
                                <m:t> </m:t>
                              </m:r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  <a:ea typeface="Source Han Sans SC Normal" panose="020B0400000000000000" pitchFamily="34" charset="-128"/>
                                </a:rPr>
                                <m:t>𝑖</m:t>
                              </m:r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  <a:ea typeface="Source Han Sans SC Normal" panose="020B0400000000000000" pitchFamily="34" charset="-128"/>
                                </a:rPr>
                                <m:t>=2</m:t>
                              </m:r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  <a:ea typeface="Source Han Sans SC Normal" panose="020B0400000000000000" pitchFamily="34" charset="-128"/>
                                </a:rPr>
                                <m:t>𝑘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Source Han Sans SC Normal" panose="020B0400000000000000" pitchFamily="34" charset="-128"/>
                                </a:rPr>
                                <m:t>+1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kumimoji="1" lang="en-US" altLang="zh-CN" b="0" dirty="0">
                  <a:latin typeface="Source Han Sans SC Normal" panose="020B0400000000000000" pitchFamily="34" charset="-128"/>
                  <a:ea typeface="Source Han Sans SC Normal" panose="020B0400000000000000" pitchFamily="34" charset="-128"/>
                </a:endParaRPr>
              </a:p>
              <a:p>
                <a:pPr algn="ctr">
                  <a:lnSpc>
                    <a:spcPct val="130000"/>
                  </a:lnSpc>
                </a:pPr>
                <a:r>
                  <a:rPr kumimoji="1" lang="zh-CN" altLang="en-US" b="0" dirty="0">
                    <a:ea typeface="Source Han Sans SC Normal" panose="020B0400000000000000" pitchFamily="34" charset="-128"/>
                  </a:rPr>
                  <a:t>其中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  <a:ea typeface="Source Han Sans SC Normal" panose="020B0400000000000000" pitchFamily="34" charset="-128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Source Han Sans SC Normal" panose="020B0400000000000000" pitchFamily="34" charset="-128"/>
                          </a:rPr>
                          <m:t>𝜔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Source Han Sans SC Normal" panose="020B0400000000000000" pitchFamily="34" charset="-128"/>
                          </a:rPr>
                          <m:t>𝑘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Source Han Sans SC Normal" panose="020B0400000000000000" pitchFamily="34" charset="-128"/>
                      </a:rPr>
                      <m:t>=</m:t>
                    </m:r>
                    <m:f>
                      <m:f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  <a:ea typeface="Source Han Sans SC Normal" panose="020B0400000000000000" pitchFamily="34" charset="-128"/>
                          </a:rPr>
                        </m:ctrlPr>
                      </m:fPr>
                      <m:num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Source Han Sans SC Normal" panose="020B0400000000000000" pitchFamily="34" charset="-128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  <a:ea typeface="Source Han Sans SC Normal" panose="020B0400000000000000" pitchFamily="34" charset="-128"/>
                              </a:rPr>
                            </m:ctrlPr>
                          </m:sSup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  <a:ea typeface="Source Han Sans SC Normal" panose="020B0400000000000000" pitchFamily="34" charset="-128"/>
                              </a:rPr>
                              <m:t>10000</m:t>
                            </m:r>
                          </m:e>
                          <m:sup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  <a:ea typeface="Source Han Sans SC Normal" panose="020B0400000000000000" pitchFamily="34" charset="-128"/>
                              </a:rPr>
                              <m:t>2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  <a:ea typeface="Source Han Sans SC Normal" panose="020B0400000000000000" pitchFamily="34" charset="-128"/>
                              </a:rPr>
                              <m:t>𝑘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  <a:ea typeface="Source Han Sans SC Normal" panose="020B0400000000000000" pitchFamily="34" charset="-128"/>
                              </a:rPr>
                              <m:t>/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  <a:ea typeface="Source Han Sans SC Normal" panose="020B0400000000000000" pitchFamily="34" charset="-128"/>
                              </a:rPr>
                              <m:t>𝑑</m:t>
                            </m:r>
                          </m:sup>
                        </m:sSup>
                      </m:den>
                    </m:f>
                  </m:oMath>
                </a14:m>
                <a:endParaRPr kumimoji="1" lang="zh-CN" altLang="en-US" dirty="0">
                  <a:latin typeface="Source Han Sans SC Normal" panose="020B0400000000000000" pitchFamily="34" charset="-128"/>
                  <a:ea typeface="Source Han Sans SC Normal" panose="020B0400000000000000" pitchFamily="34" charset="-128"/>
                </a:endParaRPr>
              </a:p>
            </p:txBody>
          </p:sp>
        </mc:Choice>
        <mc:Fallback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B92BE2E7-562A-44C3-8C5C-FCAEAE66B7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3561" y="1114700"/>
                <a:ext cx="6000077" cy="1284519"/>
              </a:xfrm>
              <a:prstGeom prst="rect">
                <a:avLst/>
              </a:prstGeom>
              <a:blipFill>
                <a:blip r:embed="rId7"/>
                <a:stretch>
                  <a:fillRect b="-61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>
            <a:extLst>
              <a:ext uri="{FF2B5EF4-FFF2-40B4-BE49-F238E27FC236}">
                <a16:creationId xmlns:a16="http://schemas.microsoft.com/office/drawing/2014/main" id="{D1006018-7C91-4BB0-90CA-7E934DB998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4831" y="3958014"/>
            <a:ext cx="7690365" cy="2121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82417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0" y="-1"/>
            <a:ext cx="12192000" cy="6858002"/>
            <a:chOff x="0" y="-1"/>
            <a:chExt cx="12192000" cy="6858002"/>
          </a:xfrm>
        </p:grpSpPr>
        <p:sp>
          <p:nvSpPr>
            <p:cNvPr id="22" name="矩形 21"/>
            <p:cNvSpPr/>
            <p:nvPr/>
          </p:nvSpPr>
          <p:spPr>
            <a:xfrm>
              <a:off x="0" y="-1"/>
              <a:ext cx="12192000" cy="706266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lumMod val="94000"/>
                    <a:lumOff val="6000"/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0" y="708047"/>
              <a:ext cx="12192000" cy="132378"/>
            </a:xfrm>
            <a:prstGeom prst="rect">
              <a:avLst/>
            </a:prstGeom>
            <a:gradFill>
              <a:gsLst>
                <a:gs pos="0">
                  <a:srgbClr val="C00000">
                    <a:alpha val="32000"/>
                  </a:srgbClr>
                </a:gs>
                <a:gs pos="100000">
                  <a:srgbClr val="C00000">
                    <a:lumMod val="94000"/>
                    <a:lumOff val="6000"/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0" y="6453336"/>
              <a:ext cx="12192000" cy="404665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lumMod val="94000"/>
                    <a:lumOff val="6000"/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133400" y="140547"/>
            <a:ext cx="11901234" cy="6795389"/>
            <a:chOff x="133400" y="140547"/>
            <a:chExt cx="11901234" cy="6795389"/>
          </a:xfrm>
        </p:grpSpPr>
        <p:pic>
          <p:nvPicPr>
            <p:cNvPr id="29" name="图片 28"/>
            <p:cNvPicPr>
              <a:picLocks noChangeAspect="1"/>
            </p:cNvPicPr>
            <p:nvPr/>
          </p:nvPicPr>
          <p:blipFill>
            <a:blip r:embed="rId3" cstate="screen">
              <a:alphaModFix amt="70000"/>
            </a:blip>
            <a:stretch>
              <a:fillRect/>
            </a:stretch>
          </p:blipFill>
          <p:spPr>
            <a:xfrm>
              <a:off x="9840416" y="140547"/>
              <a:ext cx="2031325" cy="403124"/>
            </a:xfrm>
            <a:prstGeom prst="rect">
              <a:avLst/>
            </a:prstGeom>
          </p:spPr>
        </p:pic>
        <p:pic>
          <p:nvPicPr>
            <p:cNvPr id="30" name="图片 29"/>
            <p:cNvPicPr>
              <a:picLocks noChangeAspect="1"/>
            </p:cNvPicPr>
            <p:nvPr/>
          </p:nvPicPr>
          <p:blipFill>
            <a:blip r:embed="rId4" cstate="screen">
              <a:alphaModFix amt="50000"/>
            </a:blip>
            <a:stretch>
              <a:fillRect/>
            </a:stretch>
          </p:blipFill>
          <p:spPr>
            <a:xfrm>
              <a:off x="8996245" y="6572902"/>
              <a:ext cx="3038389" cy="185483"/>
            </a:xfrm>
            <a:prstGeom prst="rect">
              <a:avLst/>
            </a:prstGeom>
          </p:spPr>
        </p:pic>
        <p:pic>
          <p:nvPicPr>
            <p:cNvPr id="31" name="图片 30" descr="图片包含 游戏机, 画, 钟表&#10;&#10;描述已自动生成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3400" y="6453336"/>
              <a:ext cx="2362200" cy="482600"/>
            </a:xfrm>
            <a:prstGeom prst="rect">
              <a:avLst/>
            </a:prstGeom>
          </p:spPr>
        </p:pic>
      </p:grpSp>
      <p:sp>
        <p:nvSpPr>
          <p:cNvPr id="26" name="文本框 25"/>
          <p:cNvSpPr txBox="1"/>
          <p:nvPr/>
        </p:nvSpPr>
        <p:spPr>
          <a:xfrm>
            <a:off x="175107" y="116852"/>
            <a:ext cx="35242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3</a:t>
            </a:r>
          </a:p>
        </p:txBody>
      </p:sp>
      <p:cxnSp>
        <p:nvCxnSpPr>
          <p:cNvPr id="27" name="直线连接符 26"/>
          <p:cNvCxnSpPr/>
          <p:nvPr/>
        </p:nvCxnSpPr>
        <p:spPr>
          <a:xfrm>
            <a:off x="839416" y="124472"/>
            <a:ext cx="0" cy="4188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/>
        </p:nvSpPr>
        <p:spPr>
          <a:xfrm>
            <a:off x="1008331" y="124472"/>
            <a:ext cx="37904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400" b="1" spc="3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Transformer</a:t>
            </a:r>
            <a:r>
              <a:rPr kumimoji="1" lang="zh-CN" altLang="en-US" sz="2400" b="1" spc="3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模块解读</a:t>
            </a:r>
          </a:p>
        </p:txBody>
      </p:sp>
      <p:pic>
        <p:nvPicPr>
          <p:cNvPr id="17" name="图像" descr="图像">
            <a:extLst>
              <a:ext uri="{FF2B5EF4-FFF2-40B4-BE49-F238E27FC236}">
                <a16:creationId xmlns:a16="http://schemas.microsoft.com/office/drawing/2014/main" id="{38798C43-0A0A-4060-B35A-F11600F423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1438" y="1586096"/>
            <a:ext cx="9144001" cy="422910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52440833-EB50-461B-BF62-9C63C5204928}"/>
              </a:ext>
            </a:extLst>
          </p:cNvPr>
          <p:cNvSpPr txBox="1"/>
          <p:nvPr/>
        </p:nvSpPr>
        <p:spPr>
          <a:xfrm>
            <a:off x="527532" y="896111"/>
            <a:ext cx="1210588" cy="4534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位置编码</a:t>
            </a:r>
          </a:p>
        </p:txBody>
      </p:sp>
    </p:spTree>
    <p:extLst>
      <p:ext uri="{BB962C8B-B14F-4D97-AF65-F5344CB8AC3E}">
        <p14:creationId xmlns:p14="http://schemas.microsoft.com/office/powerpoint/2010/main" val="38414448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0" y="-1"/>
            <a:ext cx="12192000" cy="6858002"/>
            <a:chOff x="0" y="-1"/>
            <a:chExt cx="12192000" cy="6858002"/>
          </a:xfrm>
        </p:grpSpPr>
        <p:sp>
          <p:nvSpPr>
            <p:cNvPr id="22" name="矩形 21"/>
            <p:cNvSpPr/>
            <p:nvPr/>
          </p:nvSpPr>
          <p:spPr>
            <a:xfrm>
              <a:off x="0" y="-1"/>
              <a:ext cx="12192000" cy="706266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lumMod val="94000"/>
                    <a:lumOff val="6000"/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0" y="708047"/>
              <a:ext cx="12192000" cy="132378"/>
            </a:xfrm>
            <a:prstGeom prst="rect">
              <a:avLst/>
            </a:prstGeom>
            <a:gradFill>
              <a:gsLst>
                <a:gs pos="0">
                  <a:srgbClr val="C00000">
                    <a:alpha val="32000"/>
                  </a:srgbClr>
                </a:gs>
                <a:gs pos="100000">
                  <a:srgbClr val="C00000">
                    <a:lumMod val="94000"/>
                    <a:lumOff val="6000"/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0" y="6453336"/>
              <a:ext cx="12192000" cy="404665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lumMod val="94000"/>
                    <a:lumOff val="6000"/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133400" y="140547"/>
            <a:ext cx="11901234" cy="6795389"/>
            <a:chOff x="133400" y="140547"/>
            <a:chExt cx="11901234" cy="6795389"/>
          </a:xfrm>
        </p:grpSpPr>
        <p:pic>
          <p:nvPicPr>
            <p:cNvPr id="29" name="图片 28"/>
            <p:cNvPicPr>
              <a:picLocks noChangeAspect="1"/>
            </p:cNvPicPr>
            <p:nvPr/>
          </p:nvPicPr>
          <p:blipFill>
            <a:blip r:embed="rId3" cstate="screen">
              <a:alphaModFix amt="70000"/>
            </a:blip>
            <a:stretch>
              <a:fillRect/>
            </a:stretch>
          </p:blipFill>
          <p:spPr>
            <a:xfrm>
              <a:off x="9840416" y="140547"/>
              <a:ext cx="2031325" cy="403124"/>
            </a:xfrm>
            <a:prstGeom prst="rect">
              <a:avLst/>
            </a:prstGeom>
          </p:spPr>
        </p:pic>
        <p:pic>
          <p:nvPicPr>
            <p:cNvPr id="30" name="图片 29"/>
            <p:cNvPicPr>
              <a:picLocks noChangeAspect="1"/>
            </p:cNvPicPr>
            <p:nvPr/>
          </p:nvPicPr>
          <p:blipFill>
            <a:blip r:embed="rId4" cstate="screen">
              <a:alphaModFix amt="50000"/>
            </a:blip>
            <a:stretch>
              <a:fillRect/>
            </a:stretch>
          </p:blipFill>
          <p:spPr>
            <a:xfrm>
              <a:off x="8996245" y="6572902"/>
              <a:ext cx="3038389" cy="185483"/>
            </a:xfrm>
            <a:prstGeom prst="rect">
              <a:avLst/>
            </a:prstGeom>
          </p:spPr>
        </p:pic>
        <p:pic>
          <p:nvPicPr>
            <p:cNvPr id="31" name="图片 30" descr="图片包含 游戏机, 画, 钟表&#10;&#10;描述已自动生成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3400" y="6453336"/>
              <a:ext cx="2362200" cy="482600"/>
            </a:xfrm>
            <a:prstGeom prst="rect">
              <a:avLst/>
            </a:prstGeom>
          </p:spPr>
        </p:pic>
      </p:grpSp>
      <p:sp>
        <p:nvSpPr>
          <p:cNvPr id="26" name="文本框 25"/>
          <p:cNvSpPr txBox="1"/>
          <p:nvPr/>
        </p:nvSpPr>
        <p:spPr>
          <a:xfrm>
            <a:off x="175107" y="116852"/>
            <a:ext cx="35242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3</a:t>
            </a:r>
          </a:p>
        </p:txBody>
      </p:sp>
      <p:cxnSp>
        <p:nvCxnSpPr>
          <p:cNvPr id="27" name="直线连接符 26"/>
          <p:cNvCxnSpPr/>
          <p:nvPr/>
        </p:nvCxnSpPr>
        <p:spPr>
          <a:xfrm>
            <a:off x="839416" y="124472"/>
            <a:ext cx="0" cy="4188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/>
        </p:nvSpPr>
        <p:spPr>
          <a:xfrm>
            <a:off x="1008331" y="124472"/>
            <a:ext cx="37904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400" b="1" spc="3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Transformer</a:t>
            </a:r>
            <a:r>
              <a:rPr kumimoji="1" lang="zh-CN" altLang="en-US" sz="2400" b="1" spc="3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模块解读</a:t>
            </a:r>
          </a:p>
        </p:txBody>
      </p:sp>
      <p:pic>
        <p:nvPicPr>
          <p:cNvPr id="15" name="图像" descr="图像">
            <a:extLst>
              <a:ext uri="{FF2B5EF4-FFF2-40B4-BE49-F238E27FC236}">
                <a16:creationId xmlns:a16="http://schemas.microsoft.com/office/drawing/2014/main" id="{47C577D6-6FED-4BE5-9780-1A66E4AA73D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0812" r="20596"/>
          <a:stretch/>
        </p:blipFill>
        <p:spPr>
          <a:xfrm>
            <a:off x="696358" y="1558068"/>
            <a:ext cx="4799563" cy="454108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9" name="图像" descr="图像">
            <a:extLst>
              <a:ext uri="{FF2B5EF4-FFF2-40B4-BE49-F238E27FC236}">
                <a16:creationId xmlns:a16="http://schemas.microsoft.com/office/drawing/2014/main" id="{E191665F-847F-4AA1-BDEE-3D44EDEA70D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50361"/>
          <a:stretch/>
        </p:blipFill>
        <p:spPr>
          <a:xfrm>
            <a:off x="6647944" y="3149921"/>
            <a:ext cx="3896199" cy="258020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459D58D9-7571-43EF-9879-167EAEE1D220}"/>
              </a:ext>
            </a:extLst>
          </p:cNvPr>
          <p:cNvSpPr txBox="1"/>
          <p:nvPr/>
        </p:nvSpPr>
        <p:spPr>
          <a:xfrm>
            <a:off x="-9011" y="887719"/>
            <a:ext cx="2906053" cy="4534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残差连接与</a:t>
            </a:r>
            <a:r>
              <a:rPr kumimoji="1" lang="en-US" altLang="zh-CN" sz="20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LayerNorm</a:t>
            </a:r>
            <a:endParaRPr kumimoji="1"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010CBE57-4D89-4318-9A0D-8C16EF2F4968}"/>
              </a:ext>
            </a:extLst>
          </p:cNvPr>
          <p:cNvSpPr/>
          <p:nvPr/>
        </p:nvSpPr>
        <p:spPr>
          <a:xfrm>
            <a:off x="6446520" y="2154359"/>
            <a:ext cx="548640" cy="5486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169BEFF6-C344-4B2A-9ACF-2A3FBCB283E4}"/>
              </a:ext>
            </a:extLst>
          </p:cNvPr>
          <p:cNvSpPr/>
          <p:nvPr/>
        </p:nvSpPr>
        <p:spPr>
          <a:xfrm>
            <a:off x="7696656" y="2154359"/>
            <a:ext cx="548640" cy="5486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23F19FBD-FD83-44C2-B754-C4D540FF5916}"/>
              </a:ext>
            </a:extLst>
          </p:cNvPr>
          <p:cNvSpPr/>
          <p:nvPr/>
        </p:nvSpPr>
        <p:spPr>
          <a:xfrm>
            <a:off x="8946792" y="2154359"/>
            <a:ext cx="548640" cy="5486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5B7CF382-1C09-472D-B89C-F2FB85A62A11}"/>
              </a:ext>
            </a:extLst>
          </p:cNvPr>
          <p:cNvSpPr/>
          <p:nvPr/>
        </p:nvSpPr>
        <p:spPr>
          <a:xfrm>
            <a:off x="10576524" y="2154359"/>
            <a:ext cx="548640" cy="5486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29BE58ED-43E6-47E5-8766-ADBBB845EA45}"/>
              </a:ext>
            </a:extLst>
          </p:cNvPr>
          <p:cNvCxnSpPr>
            <a:cxnSpLocks/>
            <a:stCxn id="3" idx="3"/>
            <a:endCxn id="20" idx="1"/>
          </p:cNvCxnSpPr>
          <p:nvPr/>
        </p:nvCxnSpPr>
        <p:spPr>
          <a:xfrm>
            <a:off x="6995160" y="2428679"/>
            <a:ext cx="70149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52D54DF7-D9D0-45F3-9ECA-E72988DE3165}"/>
              </a:ext>
            </a:extLst>
          </p:cNvPr>
          <p:cNvCxnSpPr>
            <a:cxnSpLocks/>
            <a:stCxn id="20" idx="3"/>
            <a:endCxn id="32" idx="1"/>
          </p:cNvCxnSpPr>
          <p:nvPr/>
        </p:nvCxnSpPr>
        <p:spPr>
          <a:xfrm>
            <a:off x="8245296" y="2428679"/>
            <a:ext cx="70149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0441BAA5-C1A9-4057-B133-83640FCEC74B}"/>
              </a:ext>
            </a:extLst>
          </p:cNvPr>
          <p:cNvCxnSpPr>
            <a:cxnSpLocks/>
            <a:stCxn id="32" idx="3"/>
          </p:cNvCxnSpPr>
          <p:nvPr/>
        </p:nvCxnSpPr>
        <p:spPr>
          <a:xfrm>
            <a:off x="9495432" y="2428679"/>
            <a:ext cx="385168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7535DF9E-DB10-4489-8018-D8AFB147A257}"/>
              </a:ext>
            </a:extLst>
          </p:cNvPr>
          <p:cNvSpPr txBox="1"/>
          <p:nvPr/>
        </p:nvSpPr>
        <p:spPr>
          <a:xfrm>
            <a:off x="6578814" y="2270815"/>
            <a:ext cx="284052" cy="3157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en-US" altLang="zh-CN" sz="1200" dirty="0">
                <a:latin typeface="Source Han Sans SC Normal" panose="020B0400000000000000" pitchFamily="34" charset="-128"/>
                <a:ea typeface="Source Han Sans SC Normal" panose="020B0400000000000000" pitchFamily="34" charset="-128"/>
              </a:rPr>
              <a:t>A</a:t>
            </a:r>
            <a:endParaRPr kumimoji="1" lang="zh-CN" altLang="en-US" sz="1200" dirty="0">
              <a:latin typeface="Source Han Sans SC Normal" panose="020B0400000000000000" pitchFamily="34" charset="-128"/>
              <a:ea typeface="Source Han Sans SC Normal" panose="020B0400000000000000" pitchFamily="34" charset="-128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C418D66B-2226-4DB9-B3E2-5B07B624400F}"/>
              </a:ext>
            </a:extLst>
          </p:cNvPr>
          <p:cNvSpPr txBox="1"/>
          <p:nvPr/>
        </p:nvSpPr>
        <p:spPr>
          <a:xfrm>
            <a:off x="7826545" y="2270815"/>
            <a:ext cx="288862" cy="3157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en-US" altLang="zh-CN" sz="1200" dirty="0">
                <a:latin typeface="Source Han Sans SC Normal" panose="020B0400000000000000" pitchFamily="34" charset="-128"/>
                <a:ea typeface="Source Han Sans SC Normal" panose="020B0400000000000000" pitchFamily="34" charset="-128"/>
              </a:rPr>
              <a:t>B</a:t>
            </a:r>
            <a:endParaRPr kumimoji="1" lang="zh-CN" altLang="en-US" sz="1200" dirty="0">
              <a:latin typeface="Source Han Sans SC Normal" panose="020B0400000000000000" pitchFamily="34" charset="-128"/>
              <a:ea typeface="Source Han Sans SC Normal" panose="020B0400000000000000" pitchFamily="34" charset="-128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84DEDE6E-FF03-4399-A7EF-DD7E16AEC98B}"/>
              </a:ext>
            </a:extLst>
          </p:cNvPr>
          <p:cNvSpPr txBox="1"/>
          <p:nvPr/>
        </p:nvSpPr>
        <p:spPr>
          <a:xfrm>
            <a:off x="9076681" y="2265351"/>
            <a:ext cx="288862" cy="3157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en-US" altLang="zh-CN" sz="1200" dirty="0">
                <a:latin typeface="Source Han Sans SC Normal" panose="020B0400000000000000" pitchFamily="34" charset="-128"/>
                <a:ea typeface="Source Han Sans SC Normal" panose="020B0400000000000000" pitchFamily="34" charset="-128"/>
              </a:rPr>
              <a:t>C</a:t>
            </a:r>
            <a:endParaRPr kumimoji="1" lang="zh-CN" altLang="en-US" sz="1200" dirty="0">
              <a:latin typeface="Source Han Sans SC Normal" panose="020B0400000000000000" pitchFamily="34" charset="-128"/>
              <a:ea typeface="Source Han Sans SC Normal" panose="020B0400000000000000" pitchFamily="34" charset="-128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C26DF097-6D97-4109-8869-C661A018A22C}"/>
              </a:ext>
            </a:extLst>
          </p:cNvPr>
          <p:cNvSpPr txBox="1"/>
          <p:nvPr/>
        </p:nvSpPr>
        <p:spPr>
          <a:xfrm>
            <a:off x="10659707" y="2265351"/>
            <a:ext cx="300082" cy="3157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en-US" altLang="zh-CN" sz="1200" dirty="0">
                <a:latin typeface="Source Han Sans SC Normal" panose="020B0400000000000000" pitchFamily="34" charset="-128"/>
                <a:ea typeface="Source Han Sans SC Normal" panose="020B0400000000000000" pitchFamily="34" charset="-128"/>
              </a:rPr>
              <a:t>D</a:t>
            </a:r>
            <a:endParaRPr kumimoji="1" lang="zh-CN" altLang="en-US" sz="1200" dirty="0">
              <a:latin typeface="Source Han Sans SC Normal" panose="020B0400000000000000" pitchFamily="34" charset="-128"/>
              <a:ea typeface="Source Han Sans SC Normal" panose="020B0400000000000000" pitchFamily="34" charset="-128"/>
            </a:endParaRPr>
          </a:p>
        </p:txBody>
      </p:sp>
      <p:sp>
        <p:nvSpPr>
          <p:cNvPr id="13" name="流程图: 接点 12">
            <a:extLst>
              <a:ext uri="{FF2B5EF4-FFF2-40B4-BE49-F238E27FC236}">
                <a16:creationId xmlns:a16="http://schemas.microsoft.com/office/drawing/2014/main" id="{CAA1395B-FAD7-410F-9A89-518ED013F33C}"/>
              </a:ext>
            </a:extLst>
          </p:cNvPr>
          <p:cNvSpPr/>
          <p:nvPr/>
        </p:nvSpPr>
        <p:spPr>
          <a:xfrm>
            <a:off x="9875278" y="2356281"/>
            <a:ext cx="137616" cy="137616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6CDE3BFB-917E-4B60-AB6E-DA5FCBF25DF9}"/>
              </a:ext>
            </a:extLst>
          </p:cNvPr>
          <p:cNvSpPr txBox="1"/>
          <p:nvPr/>
        </p:nvSpPr>
        <p:spPr>
          <a:xfrm>
            <a:off x="9792713" y="2278510"/>
            <a:ext cx="312906" cy="2784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CN" altLang="en-US" sz="1000" b="1" dirty="0">
                <a:latin typeface="Source Han Sans SC Normal" panose="020B0400000000000000" pitchFamily="34" charset="-128"/>
                <a:ea typeface="Source Han Sans SC Normal" panose="020B0400000000000000" pitchFamily="34" charset="-128"/>
              </a:rPr>
              <a:t>＋</a:t>
            </a:r>
            <a:endParaRPr kumimoji="1" lang="zh-CN" altLang="en-US" sz="1200" b="1" dirty="0">
              <a:latin typeface="Source Han Sans SC Normal" panose="020B0400000000000000" pitchFamily="34" charset="-128"/>
              <a:ea typeface="Source Han Sans SC Normal" panose="020B0400000000000000" pitchFamily="34" charset="-128"/>
            </a:endParaRPr>
          </a:p>
        </p:txBody>
      </p:sp>
      <p:cxnSp>
        <p:nvCxnSpPr>
          <p:cNvPr id="38" name="连接符: 肘形 37">
            <a:extLst>
              <a:ext uri="{FF2B5EF4-FFF2-40B4-BE49-F238E27FC236}">
                <a16:creationId xmlns:a16="http://schemas.microsoft.com/office/drawing/2014/main" id="{ECDE3278-F099-42C4-8EE5-500026206064}"/>
              </a:ext>
            </a:extLst>
          </p:cNvPr>
          <p:cNvCxnSpPr>
            <a:cxnSpLocks/>
            <a:endCxn id="14" idx="0"/>
          </p:cNvCxnSpPr>
          <p:nvPr/>
        </p:nvCxnSpPr>
        <p:spPr>
          <a:xfrm flipV="1">
            <a:off x="7345908" y="2278510"/>
            <a:ext cx="2603258" cy="146580"/>
          </a:xfrm>
          <a:prstGeom prst="bentConnector4">
            <a:avLst>
              <a:gd name="adj1" fmla="val -2180"/>
              <a:gd name="adj2" fmla="val 408446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箭头连接符 44">
            <a:extLst>
              <a:ext uri="{FF2B5EF4-FFF2-40B4-BE49-F238E27FC236}">
                <a16:creationId xmlns:a16="http://schemas.microsoft.com/office/drawing/2014/main" id="{16ADF104-0067-4ECA-9A3A-D2D91378B8CB}"/>
              </a:ext>
            </a:extLst>
          </p:cNvPr>
          <p:cNvCxnSpPr>
            <a:cxnSpLocks/>
            <a:stCxn id="14" idx="3"/>
            <a:endCxn id="33" idx="1"/>
          </p:cNvCxnSpPr>
          <p:nvPr/>
        </p:nvCxnSpPr>
        <p:spPr>
          <a:xfrm>
            <a:off x="10105619" y="2417747"/>
            <a:ext cx="470905" cy="1093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本框 36">
            <a:extLst>
              <a:ext uri="{FF2B5EF4-FFF2-40B4-BE49-F238E27FC236}">
                <a16:creationId xmlns:a16="http://schemas.microsoft.com/office/drawing/2014/main" id="{9CBA4C26-F58A-4C94-ADF9-FB62B2F35F60}"/>
              </a:ext>
            </a:extLst>
          </p:cNvPr>
          <p:cNvSpPr txBox="1"/>
          <p:nvPr/>
        </p:nvSpPr>
        <p:spPr>
          <a:xfrm>
            <a:off x="6446520" y="1005469"/>
            <a:ext cx="12501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残差连接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522255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0" y="-1"/>
            <a:ext cx="12192000" cy="6858002"/>
            <a:chOff x="0" y="-1"/>
            <a:chExt cx="12192000" cy="6858002"/>
          </a:xfrm>
        </p:grpSpPr>
        <p:sp>
          <p:nvSpPr>
            <p:cNvPr id="22" name="矩形 21"/>
            <p:cNvSpPr/>
            <p:nvPr/>
          </p:nvSpPr>
          <p:spPr>
            <a:xfrm>
              <a:off x="0" y="-1"/>
              <a:ext cx="12192000" cy="706266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lumMod val="94000"/>
                    <a:lumOff val="6000"/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0" y="708047"/>
              <a:ext cx="12192000" cy="132378"/>
            </a:xfrm>
            <a:prstGeom prst="rect">
              <a:avLst/>
            </a:prstGeom>
            <a:gradFill>
              <a:gsLst>
                <a:gs pos="0">
                  <a:srgbClr val="C00000">
                    <a:alpha val="32000"/>
                  </a:srgbClr>
                </a:gs>
                <a:gs pos="100000">
                  <a:srgbClr val="C00000">
                    <a:lumMod val="94000"/>
                    <a:lumOff val="6000"/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0" y="6453336"/>
              <a:ext cx="12192000" cy="404665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lumMod val="94000"/>
                    <a:lumOff val="6000"/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133400" y="140547"/>
            <a:ext cx="11901234" cy="6795389"/>
            <a:chOff x="133400" y="140547"/>
            <a:chExt cx="11901234" cy="6795389"/>
          </a:xfrm>
        </p:grpSpPr>
        <p:pic>
          <p:nvPicPr>
            <p:cNvPr id="29" name="图片 28"/>
            <p:cNvPicPr>
              <a:picLocks noChangeAspect="1"/>
            </p:cNvPicPr>
            <p:nvPr/>
          </p:nvPicPr>
          <p:blipFill>
            <a:blip r:embed="rId3" cstate="screen">
              <a:alphaModFix amt="70000"/>
            </a:blip>
            <a:stretch>
              <a:fillRect/>
            </a:stretch>
          </p:blipFill>
          <p:spPr>
            <a:xfrm>
              <a:off x="9840416" y="140547"/>
              <a:ext cx="2031325" cy="403124"/>
            </a:xfrm>
            <a:prstGeom prst="rect">
              <a:avLst/>
            </a:prstGeom>
          </p:spPr>
        </p:pic>
        <p:pic>
          <p:nvPicPr>
            <p:cNvPr id="30" name="图片 29"/>
            <p:cNvPicPr>
              <a:picLocks noChangeAspect="1"/>
            </p:cNvPicPr>
            <p:nvPr/>
          </p:nvPicPr>
          <p:blipFill>
            <a:blip r:embed="rId4" cstate="screen">
              <a:alphaModFix amt="50000"/>
            </a:blip>
            <a:stretch>
              <a:fillRect/>
            </a:stretch>
          </p:blipFill>
          <p:spPr>
            <a:xfrm>
              <a:off x="8996245" y="6572902"/>
              <a:ext cx="3038389" cy="185483"/>
            </a:xfrm>
            <a:prstGeom prst="rect">
              <a:avLst/>
            </a:prstGeom>
          </p:spPr>
        </p:pic>
        <p:pic>
          <p:nvPicPr>
            <p:cNvPr id="31" name="图片 30" descr="图片包含 游戏机, 画, 钟表&#10;&#10;描述已自动生成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3400" y="6453336"/>
              <a:ext cx="2362200" cy="482600"/>
            </a:xfrm>
            <a:prstGeom prst="rect">
              <a:avLst/>
            </a:prstGeom>
          </p:spPr>
        </p:pic>
      </p:grpSp>
      <p:sp>
        <p:nvSpPr>
          <p:cNvPr id="26" name="文本框 25"/>
          <p:cNvSpPr txBox="1"/>
          <p:nvPr/>
        </p:nvSpPr>
        <p:spPr>
          <a:xfrm>
            <a:off x="175107" y="116852"/>
            <a:ext cx="35242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3</a:t>
            </a:r>
          </a:p>
        </p:txBody>
      </p:sp>
      <p:cxnSp>
        <p:nvCxnSpPr>
          <p:cNvPr id="27" name="直线连接符 26"/>
          <p:cNvCxnSpPr/>
          <p:nvPr/>
        </p:nvCxnSpPr>
        <p:spPr>
          <a:xfrm>
            <a:off x="839416" y="124472"/>
            <a:ext cx="0" cy="4188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/>
        </p:nvSpPr>
        <p:spPr>
          <a:xfrm>
            <a:off x="1008331" y="124472"/>
            <a:ext cx="37904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400" b="1" spc="3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Transformer</a:t>
            </a:r>
            <a:r>
              <a:rPr kumimoji="1" lang="zh-CN" altLang="en-US" sz="2400" b="1" spc="3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模块解读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59D58D9-7571-43EF-9879-167EAEE1D220}"/>
              </a:ext>
            </a:extLst>
          </p:cNvPr>
          <p:cNvSpPr txBox="1"/>
          <p:nvPr/>
        </p:nvSpPr>
        <p:spPr>
          <a:xfrm>
            <a:off x="459031" y="847155"/>
            <a:ext cx="1467068" cy="4534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特征归一化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1D39378-77ED-4404-ABD2-C39AD9D164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2961" y="1526435"/>
            <a:ext cx="3708820" cy="3217461"/>
          </a:xfrm>
          <a:prstGeom prst="rect">
            <a:avLst/>
          </a:prstGeom>
        </p:spPr>
      </p:pic>
      <p:pic>
        <p:nvPicPr>
          <p:cNvPr id="17" name="图像" descr="图像">
            <a:extLst>
              <a:ext uri="{FF2B5EF4-FFF2-40B4-BE49-F238E27FC236}">
                <a16:creationId xmlns:a16="http://schemas.microsoft.com/office/drawing/2014/main" id="{E8E7B9D5-9FD9-4731-81BA-6AC1824C61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0" y="1323416"/>
            <a:ext cx="4806016" cy="357479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E239E25A-9F61-4C0F-804D-FF705E005E00}"/>
              </a:ext>
            </a:extLst>
          </p:cNvPr>
          <p:cNvSpPr txBox="1"/>
          <p:nvPr/>
        </p:nvSpPr>
        <p:spPr>
          <a:xfrm>
            <a:off x="903026" y="5140936"/>
            <a:ext cx="2236510" cy="3812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防止大特征吃掉小特征</a:t>
            </a:r>
          </a:p>
        </p:txBody>
      </p:sp>
      <p:sp>
        <p:nvSpPr>
          <p:cNvPr id="5" name="箭头: 右 4">
            <a:extLst>
              <a:ext uri="{FF2B5EF4-FFF2-40B4-BE49-F238E27FC236}">
                <a16:creationId xmlns:a16="http://schemas.microsoft.com/office/drawing/2014/main" id="{4E1A5B0D-351A-40DA-9D6B-5E4B80BAD87B}"/>
              </a:ext>
            </a:extLst>
          </p:cNvPr>
          <p:cNvSpPr/>
          <p:nvPr/>
        </p:nvSpPr>
        <p:spPr>
          <a:xfrm>
            <a:off x="4328160" y="3090521"/>
            <a:ext cx="1318260" cy="5562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91027C07-24D6-446B-BFBD-D7237A484A94}"/>
              </a:ext>
            </a:extLst>
          </p:cNvPr>
          <p:cNvSpPr txBox="1"/>
          <p:nvPr/>
        </p:nvSpPr>
        <p:spPr>
          <a:xfrm>
            <a:off x="7354957" y="5181258"/>
            <a:ext cx="2588484" cy="4173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平滑梯度</a:t>
            </a:r>
          </a:p>
        </p:txBody>
      </p:sp>
    </p:spTree>
    <p:extLst>
      <p:ext uri="{BB962C8B-B14F-4D97-AF65-F5344CB8AC3E}">
        <p14:creationId xmlns:p14="http://schemas.microsoft.com/office/powerpoint/2010/main" val="40578979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0" y="-1"/>
            <a:ext cx="12192000" cy="6858002"/>
            <a:chOff x="0" y="-1"/>
            <a:chExt cx="12192000" cy="6858002"/>
          </a:xfrm>
        </p:grpSpPr>
        <p:sp>
          <p:nvSpPr>
            <p:cNvPr id="22" name="矩形 21"/>
            <p:cNvSpPr/>
            <p:nvPr/>
          </p:nvSpPr>
          <p:spPr>
            <a:xfrm>
              <a:off x="0" y="-1"/>
              <a:ext cx="12192000" cy="706266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lumMod val="94000"/>
                    <a:lumOff val="6000"/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0" y="708047"/>
              <a:ext cx="12192000" cy="132378"/>
            </a:xfrm>
            <a:prstGeom prst="rect">
              <a:avLst/>
            </a:prstGeom>
            <a:gradFill>
              <a:gsLst>
                <a:gs pos="0">
                  <a:srgbClr val="C00000">
                    <a:alpha val="32000"/>
                  </a:srgbClr>
                </a:gs>
                <a:gs pos="100000">
                  <a:srgbClr val="C00000">
                    <a:lumMod val="94000"/>
                    <a:lumOff val="6000"/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0" y="6453336"/>
              <a:ext cx="12192000" cy="404665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lumMod val="94000"/>
                    <a:lumOff val="6000"/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133400" y="140547"/>
            <a:ext cx="11901234" cy="6795389"/>
            <a:chOff x="133400" y="140547"/>
            <a:chExt cx="11901234" cy="6795389"/>
          </a:xfrm>
        </p:grpSpPr>
        <p:pic>
          <p:nvPicPr>
            <p:cNvPr id="29" name="图片 28"/>
            <p:cNvPicPr>
              <a:picLocks noChangeAspect="1"/>
            </p:cNvPicPr>
            <p:nvPr/>
          </p:nvPicPr>
          <p:blipFill>
            <a:blip r:embed="rId3" cstate="screen">
              <a:alphaModFix amt="70000"/>
            </a:blip>
            <a:stretch>
              <a:fillRect/>
            </a:stretch>
          </p:blipFill>
          <p:spPr>
            <a:xfrm>
              <a:off x="9840416" y="140547"/>
              <a:ext cx="2031325" cy="403124"/>
            </a:xfrm>
            <a:prstGeom prst="rect">
              <a:avLst/>
            </a:prstGeom>
          </p:spPr>
        </p:pic>
        <p:pic>
          <p:nvPicPr>
            <p:cNvPr id="30" name="图片 29"/>
            <p:cNvPicPr>
              <a:picLocks noChangeAspect="1"/>
            </p:cNvPicPr>
            <p:nvPr/>
          </p:nvPicPr>
          <p:blipFill>
            <a:blip r:embed="rId4" cstate="screen">
              <a:alphaModFix amt="50000"/>
            </a:blip>
            <a:stretch>
              <a:fillRect/>
            </a:stretch>
          </p:blipFill>
          <p:spPr>
            <a:xfrm>
              <a:off x="8996245" y="6572902"/>
              <a:ext cx="3038389" cy="185483"/>
            </a:xfrm>
            <a:prstGeom prst="rect">
              <a:avLst/>
            </a:prstGeom>
          </p:spPr>
        </p:pic>
        <p:pic>
          <p:nvPicPr>
            <p:cNvPr id="31" name="图片 30" descr="图片包含 游戏机, 画, 钟表&#10;&#10;描述已自动生成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3400" y="6453336"/>
              <a:ext cx="2362200" cy="482600"/>
            </a:xfrm>
            <a:prstGeom prst="rect">
              <a:avLst/>
            </a:prstGeom>
          </p:spPr>
        </p:pic>
      </p:grpSp>
      <p:sp>
        <p:nvSpPr>
          <p:cNvPr id="26" name="文本框 25"/>
          <p:cNvSpPr txBox="1"/>
          <p:nvPr/>
        </p:nvSpPr>
        <p:spPr>
          <a:xfrm>
            <a:off x="175107" y="116852"/>
            <a:ext cx="35242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3</a:t>
            </a:r>
          </a:p>
        </p:txBody>
      </p:sp>
      <p:cxnSp>
        <p:nvCxnSpPr>
          <p:cNvPr id="27" name="直线连接符 26"/>
          <p:cNvCxnSpPr/>
          <p:nvPr/>
        </p:nvCxnSpPr>
        <p:spPr>
          <a:xfrm>
            <a:off x="839416" y="124472"/>
            <a:ext cx="0" cy="4188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/>
        </p:nvSpPr>
        <p:spPr>
          <a:xfrm>
            <a:off x="1008331" y="124472"/>
            <a:ext cx="37904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400" b="1" spc="3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Transformer</a:t>
            </a:r>
            <a:r>
              <a:rPr kumimoji="1" lang="zh-CN" altLang="en-US" sz="2400" b="1" spc="3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模块解读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59D58D9-7571-43EF-9879-167EAEE1D220}"/>
              </a:ext>
            </a:extLst>
          </p:cNvPr>
          <p:cNvSpPr txBox="1"/>
          <p:nvPr/>
        </p:nvSpPr>
        <p:spPr>
          <a:xfrm>
            <a:off x="230708" y="887719"/>
            <a:ext cx="2426626" cy="4534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什么是</a:t>
            </a:r>
            <a:r>
              <a:rPr kumimoji="1" lang="en-US" altLang="zh-CN" sz="20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BatchNorm</a:t>
            </a:r>
            <a:endParaRPr kumimoji="1"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111598B0-E72D-47AE-88FC-01CF27ED78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9039" y="1915451"/>
            <a:ext cx="7066046" cy="34505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88E6EDDF-7399-44BC-BA63-9368813F4550}"/>
              </a:ext>
            </a:extLst>
          </p:cNvPr>
          <p:cNvSpPr txBox="1"/>
          <p:nvPr/>
        </p:nvSpPr>
        <p:spPr>
          <a:xfrm>
            <a:off x="388605" y="2835548"/>
            <a:ext cx="1851789" cy="1661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>
              <a:lnSpc>
                <a:spcPct val="130000"/>
              </a:lnSpc>
              <a:buAutoNum type="arabicPeriod"/>
            </a:pPr>
            <a:r>
              <a:rPr kumimoji="1"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Batch</a:t>
            </a:r>
            <a:r>
              <a:rPr kumimoji="1"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</a:t>
            </a:r>
            <a:endParaRPr kumimoji="1"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28600" indent="-228600">
              <a:lnSpc>
                <a:spcPct val="130000"/>
              </a:lnSpc>
              <a:buAutoNum type="arabicPeriod"/>
            </a:pPr>
            <a:endParaRPr kumimoji="1"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28600" indent="-228600">
              <a:lnSpc>
                <a:spcPct val="130000"/>
              </a:lnSpc>
              <a:buAutoNum type="arabicPeriod"/>
            </a:pPr>
            <a:r>
              <a:rPr kumimoji="1"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均值方差归一化</a:t>
            </a:r>
            <a:endParaRPr kumimoji="1"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28600" indent="-228600">
              <a:lnSpc>
                <a:spcPct val="130000"/>
              </a:lnSpc>
              <a:buAutoNum type="arabicPeriod"/>
            </a:pPr>
            <a:endParaRPr kumimoji="1"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28600" indent="-228600">
              <a:lnSpc>
                <a:spcPct val="130000"/>
              </a:lnSpc>
              <a:buAutoNum type="arabicPeriod"/>
            </a:pPr>
            <a:r>
              <a:rPr kumimoji="1"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放缩与偏移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91D1E075-0948-454F-815E-36C519EC1A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56" r="52511"/>
          <a:stretch/>
        </p:blipFill>
        <p:spPr bwMode="auto">
          <a:xfrm>
            <a:off x="7453328" y="2595356"/>
            <a:ext cx="1645920" cy="252473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箭头: 右 32">
            <a:extLst>
              <a:ext uri="{FF2B5EF4-FFF2-40B4-BE49-F238E27FC236}">
                <a16:creationId xmlns:a16="http://schemas.microsoft.com/office/drawing/2014/main" id="{CFF54485-48C6-4A51-8F66-D64FD69AB887}"/>
              </a:ext>
            </a:extLst>
          </p:cNvPr>
          <p:cNvSpPr/>
          <p:nvPr/>
        </p:nvSpPr>
        <p:spPr>
          <a:xfrm>
            <a:off x="5412826" y="3637981"/>
            <a:ext cx="1318260" cy="5562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391E727D-EBFD-4F71-99D4-AE79EB9DF821}"/>
              </a:ext>
            </a:extLst>
          </p:cNvPr>
          <p:cNvGrpSpPr/>
          <p:nvPr/>
        </p:nvGrpSpPr>
        <p:grpSpPr>
          <a:xfrm>
            <a:off x="3067524" y="2592491"/>
            <a:ext cx="1562101" cy="2524735"/>
            <a:chOff x="3067524" y="2592491"/>
            <a:chExt cx="1562101" cy="2524735"/>
          </a:xfrm>
        </p:grpSpPr>
        <p:pic>
          <p:nvPicPr>
            <p:cNvPr id="32" name="Picture 8">
              <a:extLst>
                <a:ext uri="{FF2B5EF4-FFF2-40B4-BE49-F238E27FC236}">
                  <a16:creationId xmlns:a16="http://schemas.microsoft.com/office/drawing/2014/main" id="{00FFA711-F1DD-40AC-8F02-D15ADFB5137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581" r="10615"/>
            <a:stretch/>
          </p:blipFill>
          <p:spPr bwMode="auto">
            <a:xfrm>
              <a:off x="3067524" y="2592491"/>
              <a:ext cx="1562101" cy="252473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BAF8EF0F-3C9A-4B14-B698-6661F36A5D5D}"/>
                </a:ext>
              </a:extLst>
            </p:cNvPr>
            <p:cNvSpPr/>
            <p:nvPr/>
          </p:nvSpPr>
          <p:spPr>
            <a:xfrm>
              <a:off x="4218424" y="4889361"/>
              <a:ext cx="396240" cy="1440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343618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0" y="-1"/>
            <a:ext cx="12192000" cy="6858002"/>
            <a:chOff x="0" y="-1"/>
            <a:chExt cx="12192000" cy="6858002"/>
          </a:xfrm>
        </p:grpSpPr>
        <p:sp>
          <p:nvSpPr>
            <p:cNvPr id="22" name="矩形 21"/>
            <p:cNvSpPr/>
            <p:nvPr/>
          </p:nvSpPr>
          <p:spPr>
            <a:xfrm>
              <a:off x="0" y="-1"/>
              <a:ext cx="12192000" cy="706266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lumMod val="94000"/>
                    <a:lumOff val="6000"/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0" y="708047"/>
              <a:ext cx="12192000" cy="132378"/>
            </a:xfrm>
            <a:prstGeom prst="rect">
              <a:avLst/>
            </a:prstGeom>
            <a:gradFill>
              <a:gsLst>
                <a:gs pos="0">
                  <a:srgbClr val="C00000">
                    <a:alpha val="32000"/>
                  </a:srgbClr>
                </a:gs>
                <a:gs pos="100000">
                  <a:srgbClr val="C00000">
                    <a:lumMod val="94000"/>
                    <a:lumOff val="6000"/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0" y="6453336"/>
              <a:ext cx="12192000" cy="404665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lumMod val="94000"/>
                    <a:lumOff val="6000"/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133400" y="140547"/>
            <a:ext cx="11901234" cy="6795389"/>
            <a:chOff x="133400" y="140547"/>
            <a:chExt cx="11901234" cy="6795389"/>
          </a:xfrm>
        </p:grpSpPr>
        <p:pic>
          <p:nvPicPr>
            <p:cNvPr id="29" name="图片 28"/>
            <p:cNvPicPr>
              <a:picLocks noChangeAspect="1"/>
            </p:cNvPicPr>
            <p:nvPr/>
          </p:nvPicPr>
          <p:blipFill>
            <a:blip r:embed="rId3" cstate="screen">
              <a:alphaModFix amt="70000"/>
            </a:blip>
            <a:stretch>
              <a:fillRect/>
            </a:stretch>
          </p:blipFill>
          <p:spPr>
            <a:xfrm>
              <a:off x="9840416" y="140547"/>
              <a:ext cx="2031325" cy="403124"/>
            </a:xfrm>
            <a:prstGeom prst="rect">
              <a:avLst/>
            </a:prstGeom>
          </p:spPr>
        </p:pic>
        <p:pic>
          <p:nvPicPr>
            <p:cNvPr id="30" name="图片 29"/>
            <p:cNvPicPr>
              <a:picLocks noChangeAspect="1"/>
            </p:cNvPicPr>
            <p:nvPr/>
          </p:nvPicPr>
          <p:blipFill>
            <a:blip r:embed="rId4" cstate="screen">
              <a:alphaModFix amt="50000"/>
            </a:blip>
            <a:stretch>
              <a:fillRect/>
            </a:stretch>
          </p:blipFill>
          <p:spPr>
            <a:xfrm>
              <a:off x="8996245" y="6572902"/>
              <a:ext cx="3038389" cy="185483"/>
            </a:xfrm>
            <a:prstGeom prst="rect">
              <a:avLst/>
            </a:prstGeom>
          </p:spPr>
        </p:pic>
        <p:pic>
          <p:nvPicPr>
            <p:cNvPr id="31" name="图片 30" descr="图片包含 游戏机, 画, 钟表&#10;&#10;描述已自动生成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3400" y="6453336"/>
              <a:ext cx="2362200" cy="482600"/>
            </a:xfrm>
            <a:prstGeom prst="rect">
              <a:avLst/>
            </a:prstGeom>
          </p:spPr>
        </p:pic>
      </p:grpSp>
      <p:sp>
        <p:nvSpPr>
          <p:cNvPr id="26" name="文本框 25"/>
          <p:cNvSpPr txBox="1"/>
          <p:nvPr/>
        </p:nvSpPr>
        <p:spPr>
          <a:xfrm>
            <a:off x="175107" y="116852"/>
            <a:ext cx="35242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3</a:t>
            </a:r>
          </a:p>
        </p:txBody>
      </p:sp>
      <p:cxnSp>
        <p:nvCxnSpPr>
          <p:cNvPr id="27" name="直线连接符 26"/>
          <p:cNvCxnSpPr/>
          <p:nvPr/>
        </p:nvCxnSpPr>
        <p:spPr>
          <a:xfrm>
            <a:off x="839416" y="124472"/>
            <a:ext cx="0" cy="4188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/>
        </p:nvSpPr>
        <p:spPr>
          <a:xfrm>
            <a:off x="1008331" y="124472"/>
            <a:ext cx="37904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400" b="1" spc="3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Transformer</a:t>
            </a:r>
            <a:r>
              <a:rPr kumimoji="1" lang="zh-CN" altLang="en-US" sz="2400" b="1" spc="3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模块解读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59D58D9-7571-43EF-9879-167EAEE1D220}"/>
              </a:ext>
            </a:extLst>
          </p:cNvPr>
          <p:cNvSpPr txBox="1"/>
          <p:nvPr/>
        </p:nvSpPr>
        <p:spPr>
          <a:xfrm>
            <a:off x="133400" y="894773"/>
            <a:ext cx="3352649" cy="4534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en-US" altLang="zh-CN" sz="20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BatchNorm</a:t>
            </a:r>
            <a:r>
              <a:rPr kumimoji="1"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kumimoji="1" lang="en-US" altLang="zh-CN" sz="20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LayerNorm</a:t>
            </a:r>
            <a:endParaRPr kumimoji="1"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7" name="Picture 2">
            <a:extLst>
              <a:ext uri="{FF2B5EF4-FFF2-40B4-BE49-F238E27FC236}">
                <a16:creationId xmlns:a16="http://schemas.microsoft.com/office/drawing/2014/main" id="{1EFD5887-2F68-4CA7-AB20-8CD815306A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1" t="3111" r="5571" b="30666"/>
          <a:stretch/>
        </p:blipFill>
        <p:spPr bwMode="auto">
          <a:xfrm>
            <a:off x="2746400" y="2042492"/>
            <a:ext cx="6699200" cy="353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455E9E9-8CCA-4D1C-9BD5-8705D4E2F0AB}"/>
                  </a:ext>
                </a:extLst>
              </p:cNvPr>
              <p:cNvSpPr txBox="1"/>
              <p:nvPr/>
            </p:nvSpPr>
            <p:spPr>
              <a:xfrm>
                <a:off x="4177013" y="5024886"/>
                <a:ext cx="448071" cy="4124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600" b="1" i="1" smtClean="0">
                              <a:latin typeface="Cambria Math" panose="02040503050406030204" pitchFamily="18" charset="0"/>
                              <a:ea typeface="Source Han Sans SC Normal" panose="020B0400000000000000" pitchFamily="34" charset="-128"/>
                            </a:rPr>
                          </m:ctrlPr>
                        </m:sSubPr>
                        <m:e>
                          <m:r>
                            <a:rPr kumimoji="1" lang="en-US" altLang="zh-CN" sz="1600" b="1" i="1" smtClean="0">
                              <a:latin typeface="Cambria Math" panose="02040503050406030204" pitchFamily="18" charset="0"/>
                              <a:ea typeface="Source Han Sans SC Normal" panose="020B0400000000000000" pitchFamily="34" charset="-128"/>
                            </a:rPr>
                            <m:t>𝒛</m:t>
                          </m:r>
                        </m:e>
                        <m:sub>
                          <m:r>
                            <a:rPr kumimoji="1" lang="en-US" altLang="zh-CN" sz="1600" b="1" i="1" smtClean="0">
                              <a:latin typeface="Cambria Math" panose="02040503050406030204" pitchFamily="18" charset="0"/>
                              <a:ea typeface="Source Han Sans SC Normal" panose="020B0400000000000000" pitchFamily="34" charset="-128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kumimoji="1" lang="zh-CN" altLang="en-US" sz="1200" b="1" dirty="0">
                  <a:latin typeface="Source Han Sans SC Normal" panose="020B0400000000000000" pitchFamily="34" charset="-128"/>
                  <a:ea typeface="Source Han Sans SC Normal" panose="020B0400000000000000" pitchFamily="34" charset="-128"/>
                </a:endParaRPr>
              </a:p>
            </p:txBody>
          </p:sp>
        </mc:Choice>
        <mc:Fallback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455E9E9-8CCA-4D1C-9BD5-8705D4E2F0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7013" y="5024886"/>
                <a:ext cx="448071" cy="41242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C9865A7A-E07D-45FB-B45B-8824E966D97F}"/>
                  </a:ext>
                </a:extLst>
              </p:cNvPr>
              <p:cNvSpPr txBox="1"/>
              <p:nvPr/>
            </p:nvSpPr>
            <p:spPr>
              <a:xfrm>
                <a:off x="4177013" y="4764865"/>
                <a:ext cx="448071" cy="4124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600" b="1" i="1" smtClean="0">
                              <a:latin typeface="Cambria Math" panose="02040503050406030204" pitchFamily="18" charset="0"/>
                              <a:ea typeface="Source Han Sans SC Normal" panose="020B0400000000000000" pitchFamily="34" charset="-128"/>
                            </a:rPr>
                          </m:ctrlPr>
                        </m:sSubPr>
                        <m:e>
                          <m:r>
                            <a:rPr kumimoji="1" lang="en-US" altLang="zh-CN" sz="1600" b="1" i="1" smtClean="0">
                              <a:latin typeface="Cambria Math" panose="02040503050406030204" pitchFamily="18" charset="0"/>
                              <a:ea typeface="Source Han Sans SC Normal" panose="020B0400000000000000" pitchFamily="34" charset="-128"/>
                            </a:rPr>
                            <m:t>𝒛</m:t>
                          </m:r>
                        </m:e>
                        <m:sub>
                          <m:r>
                            <a:rPr kumimoji="1" lang="en-US" altLang="zh-CN" sz="1600" b="1" i="1" smtClean="0">
                              <a:latin typeface="Cambria Math" panose="02040503050406030204" pitchFamily="18" charset="0"/>
                              <a:ea typeface="Source Han Sans SC Normal" panose="020B0400000000000000" pitchFamily="34" charset="-128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kumimoji="1" lang="zh-CN" altLang="en-US" sz="1200" b="1" dirty="0">
                  <a:latin typeface="Source Han Sans SC Normal" panose="020B0400000000000000" pitchFamily="34" charset="-128"/>
                  <a:ea typeface="Source Han Sans SC Normal" panose="020B0400000000000000" pitchFamily="34" charset="-128"/>
                </a:endParaRPr>
              </a:p>
            </p:txBody>
          </p:sp>
        </mc:Choice>
        <mc:Fallback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C9865A7A-E07D-45FB-B45B-8824E966D9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7013" y="4764865"/>
                <a:ext cx="448071" cy="41242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425374DA-C7D8-4C62-8962-3FFCE2F7A7EF}"/>
                  </a:ext>
                </a:extLst>
              </p:cNvPr>
              <p:cNvSpPr txBox="1"/>
              <p:nvPr/>
            </p:nvSpPr>
            <p:spPr>
              <a:xfrm>
                <a:off x="4195237" y="4512742"/>
                <a:ext cx="448071" cy="4124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600" b="1" i="1" smtClean="0">
                              <a:latin typeface="Cambria Math" panose="02040503050406030204" pitchFamily="18" charset="0"/>
                              <a:ea typeface="Source Han Sans SC Normal" panose="020B0400000000000000" pitchFamily="34" charset="-128"/>
                            </a:rPr>
                          </m:ctrlPr>
                        </m:sSubPr>
                        <m:e>
                          <m:r>
                            <a:rPr kumimoji="1" lang="en-US" altLang="zh-CN" sz="1600" b="1" i="1" smtClean="0">
                              <a:latin typeface="Cambria Math" panose="02040503050406030204" pitchFamily="18" charset="0"/>
                              <a:ea typeface="Source Han Sans SC Normal" panose="020B0400000000000000" pitchFamily="34" charset="-128"/>
                            </a:rPr>
                            <m:t>𝒛</m:t>
                          </m:r>
                        </m:e>
                        <m:sub>
                          <m:r>
                            <a:rPr kumimoji="1" lang="en-US" altLang="zh-CN" sz="1600" b="1" i="1" smtClean="0">
                              <a:latin typeface="Cambria Math" panose="02040503050406030204" pitchFamily="18" charset="0"/>
                              <a:ea typeface="Source Han Sans SC Normal" panose="020B0400000000000000" pitchFamily="34" charset="-128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kumimoji="1" lang="zh-CN" altLang="en-US" sz="1200" b="1" dirty="0">
                  <a:latin typeface="Source Han Sans SC Normal" panose="020B0400000000000000" pitchFamily="34" charset="-128"/>
                  <a:ea typeface="Source Han Sans SC Normal" panose="020B0400000000000000" pitchFamily="34" charset="-128"/>
                </a:endParaRPr>
              </a:p>
            </p:txBody>
          </p:sp>
        </mc:Choice>
        <mc:Fallback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425374DA-C7D8-4C62-8962-3FFCE2F7A7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5237" y="4512742"/>
                <a:ext cx="448071" cy="41242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798612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0" y="-1"/>
            <a:ext cx="12192000" cy="6858002"/>
            <a:chOff x="0" y="-1"/>
            <a:chExt cx="12192000" cy="6858002"/>
          </a:xfrm>
        </p:grpSpPr>
        <p:sp>
          <p:nvSpPr>
            <p:cNvPr id="22" name="矩形 21"/>
            <p:cNvSpPr/>
            <p:nvPr/>
          </p:nvSpPr>
          <p:spPr>
            <a:xfrm>
              <a:off x="0" y="-1"/>
              <a:ext cx="12192000" cy="706266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lumMod val="94000"/>
                    <a:lumOff val="6000"/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0" y="708047"/>
              <a:ext cx="12192000" cy="132378"/>
            </a:xfrm>
            <a:prstGeom prst="rect">
              <a:avLst/>
            </a:prstGeom>
            <a:gradFill>
              <a:gsLst>
                <a:gs pos="0">
                  <a:srgbClr val="C00000">
                    <a:alpha val="32000"/>
                  </a:srgbClr>
                </a:gs>
                <a:gs pos="100000">
                  <a:srgbClr val="C00000">
                    <a:lumMod val="94000"/>
                    <a:lumOff val="6000"/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0" y="6453336"/>
              <a:ext cx="12192000" cy="404665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lumMod val="94000"/>
                    <a:lumOff val="6000"/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133400" y="140547"/>
            <a:ext cx="11901234" cy="6795389"/>
            <a:chOff x="133400" y="140547"/>
            <a:chExt cx="11901234" cy="6795389"/>
          </a:xfrm>
        </p:grpSpPr>
        <p:pic>
          <p:nvPicPr>
            <p:cNvPr id="29" name="图片 28"/>
            <p:cNvPicPr>
              <a:picLocks noChangeAspect="1"/>
            </p:cNvPicPr>
            <p:nvPr/>
          </p:nvPicPr>
          <p:blipFill>
            <a:blip r:embed="rId3" cstate="screen">
              <a:alphaModFix amt="70000"/>
            </a:blip>
            <a:stretch>
              <a:fillRect/>
            </a:stretch>
          </p:blipFill>
          <p:spPr>
            <a:xfrm>
              <a:off x="9840416" y="140547"/>
              <a:ext cx="2031325" cy="403124"/>
            </a:xfrm>
            <a:prstGeom prst="rect">
              <a:avLst/>
            </a:prstGeom>
          </p:spPr>
        </p:pic>
        <p:pic>
          <p:nvPicPr>
            <p:cNvPr id="30" name="图片 29"/>
            <p:cNvPicPr>
              <a:picLocks noChangeAspect="1"/>
            </p:cNvPicPr>
            <p:nvPr/>
          </p:nvPicPr>
          <p:blipFill>
            <a:blip r:embed="rId4" cstate="screen">
              <a:alphaModFix amt="50000"/>
            </a:blip>
            <a:stretch>
              <a:fillRect/>
            </a:stretch>
          </p:blipFill>
          <p:spPr>
            <a:xfrm>
              <a:off x="8996245" y="6572902"/>
              <a:ext cx="3038389" cy="185483"/>
            </a:xfrm>
            <a:prstGeom prst="rect">
              <a:avLst/>
            </a:prstGeom>
          </p:spPr>
        </p:pic>
        <p:pic>
          <p:nvPicPr>
            <p:cNvPr id="31" name="图片 30" descr="图片包含 游戏机, 画, 钟表&#10;&#10;描述已自动生成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3400" y="6453336"/>
              <a:ext cx="2362200" cy="482600"/>
            </a:xfrm>
            <a:prstGeom prst="rect">
              <a:avLst/>
            </a:prstGeom>
          </p:spPr>
        </p:pic>
      </p:grpSp>
      <p:sp>
        <p:nvSpPr>
          <p:cNvPr id="26" name="文本框 25"/>
          <p:cNvSpPr txBox="1"/>
          <p:nvPr/>
        </p:nvSpPr>
        <p:spPr>
          <a:xfrm>
            <a:off x="175107" y="116852"/>
            <a:ext cx="35242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3</a:t>
            </a:r>
          </a:p>
        </p:txBody>
      </p:sp>
      <p:cxnSp>
        <p:nvCxnSpPr>
          <p:cNvPr id="27" name="直线连接符 26"/>
          <p:cNvCxnSpPr/>
          <p:nvPr/>
        </p:nvCxnSpPr>
        <p:spPr>
          <a:xfrm>
            <a:off x="839416" y="124472"/>
            <a:ext cx="0" cy="4188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/>
        </p:nvSpPr>
        <p:spPr>
          <a:xfrm>
            <a:off x="1008331" y="124472"/>
            <a:ext cx="37904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400" b="1" spc="3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Transformer</a:t>
            </a:r>
            <a:r>
              <a:rPr kumimoji="1" lang="zh-CN" altLang="en-US" sz="2400" b="1" spc="3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模块解读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59D58D9-7571-43EF-9879-167EAEE1D220}"/>
              </a:ext>
            </a:extLst>
          </p:cNvPr>
          <p:cNvSpPr txBox="1"/>
          <p:nvPr/>
        </p:nvSpPr>
        <p:spPr>
          <a:xfrm>
            <a:off x="133400" y="887719"/>
            <a:ext cx="2906052" cy="4534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为什么使用</a:t>
            </a:r>
            <a:r>
              <a:rPr kumimoji="1" lang="en-US" altLang="zh-CN" sz="20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LayerNorm</a:t>
            </a:r>
            <a:endParaRPr kumimoji="1"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A56194FB-275B-4154-A1BF-AAF54453CFC7}"/>
              </a:ext>
            </a:extLst>
          </p:cNvPr>
          <p:cNvGrpSpPr/>
          <p:nvPr/>
        </p:nvGrpSpPr>
        <p:grpSpPr>
          <a:xfrm>
            <a:off x="883970" y="1930884"/>
            <a:ext cx="3223260" cy="2130578"/>
            <a:chOff x="807720" y="1955515"/>
            <a:chExt cx="3573780" cy="2636520"/>
          </a:xfrm>
        </p:grpSpPr>
        <p:sp>
          <p:nvSpPr>
            <p:cNvPr id="6" name="立方体 5">
              <a:extLst>
                <a:ext uri="{FF2B5EF4-FFF2-40B4-BE49-F238E27FC236}">
                  <a16:creationId xmlns:a16="http://schemas.microsoft.com/office/drawing/2014/main" id="{61118963-0496-4930-A9F5-201AF37B4639}"/>
                </a:ext>
              </a:extLst>
            </p:cNvPr>
            <p:cNvSpPr/>
            <p:nvPr/>
          </p:nvSpPr>
          <p:spPr>
            <a:xfrm>
              <a:off x="944880" y="1985995"/>
              <a:ext cx="678180" cy="632460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立方体 33">
              <a:extLst>
                <a:ext uri="{FF2B5EF4-FFF2-40B4-BE49-F238E27FC236}">
                  <a16:creationId xmlns:a16="http://schemas.microsoft.com/office/drawing/2014/main" id="{46DCC75D-D026-41D2-A5D8-316A846F1368}"/>
                </a:ext>
              </a:extLst>
            </p:cNvPr>
            <p:cNvSpPr/>
            <p:nvPr/>
          </p:nvSpPr>
          <p:spPr>
            <a:xfrm>
              <a:off x="1501140" y="1978375"/>
              <a:ext cx="678180" cy="632460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立方体 34">
              <a:extLst>
                <a:ext uri="{FF2B5EF4-FFF2-40B4-BE49-F238E27FC236}">
                  <a16:creationId xmlns:a16="http://schemas.microsoft.com/office/drawing/2014/main" id="{469E5E26-9AD1-417A-BCD5-8C12BEBB84D6}"/>
                </a:ext>
              </a:extLst>
            </p:cNvPr>
            <p:cNvSpPr/>
            <p:nvPr/>
          </p:nvSpPr>
          <p:spPr>
            <a:xfrm>
              <a:off x="2042160" y="1978375"/>
              <a:ext cx="678180" cy="632460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立方体 35">
              <a:extLst>
                <a:ext uri="{FF2B5EF4-FFF2-40B4-BE49-F238E27FC236}">
                  <a16:creationId xmlns:a16="http://schemas.microsoft.com/office/drawing/2014/main" id="{4A699759-384C-4349-9472-B684A5B0B00F}"/>
                </a:ext>
              </a:extLst>
            </p:cNvPr>
            <p:cNvSpPr/>
            <p:nvPr/>
          </p:nvSpPr>
          <p:spPr>
            <a:xfrm>
              <a:off x="2598420" y="1970755"/>
              <a:ext cx="678180" cy="632460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立方体 36">
              <a:extLst>
                <a:ext uri="{FF2B5EF4-FFF2-40B4-BE49-F238E27FC236}">
                  <a16:creationId xmlns:a16="http://schemas.microsoft.com/office/drawing/2014/main" id="{E880DB41-A61A-463E-94C1-AF2E41958ECC}"/>
                </a:ext>
              </a:extLst>
            </p:cNvPr>
            <p:cNvSpPr/>
            <p:nvPr/>
          </p:nvSpPr>
          <p:spPr>
            <a:xfrm>
              <a:off x="883920" y="2999455"/>
              <a:ext cx="678180" cy="632460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立方体 37">
              <a:extLst>
                <a:ext uri="{FF2B5EF4-FFF2-40B4-BE49-F238E27FC236}">
                  <a16:creationId xmlns:a16="http://schemas.microsoft.com/office/drawing/2014/main" id="{CDBD4320-CDA1-446F-81F7-6BDA7F8B107D}"/>
                </a:ext>
              </a:extLst>
            </p:cNvPr>
            <p:cNvSpPr/>
            <p:nvPr/>
          </p:nvSpPr>
          <p:spPr>
            <a:xfrm>
              <a:off x="1440180" y="2991835"/>
              <a:ext cx="678180" cy="632460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立方体 38">
              <a:extLst>
                <a:ext uri="{FF2B5EF4-FFF2-40B4-BE49-F238E27FC236}">
                  <a16:creationId xmlns:a16="http://schemas.microsoft.com/office/drawing/2014/main" id="{EE896B24-5FFC-4436-ADB6-BE33F71567C5}"/>
                </a:ext>
              </a:extLst>
            </p:cNvPr>
            <p:cNvSpPr/>
            <p:nvPr/>
          </p:nvSpPr>
          <p:spPr>
            <a:xfrm>
              <a:off x="1981200" y="2991835"/>
              <a:ext cx="678180" cy="632460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立方体 39">
              <a:extLst>
                <a:ext uri="{FF2B5EF4-FFF2-40B4-BE49-F238E27FC236}">
                  <a16:creationId xmlns:a16="http://schemas.microsoft.com/office/drawing/2014/main" id="{7CB90A87-C047-494A-8703-BE5200397594}"/>
                </a:ext>
              </a:extLst>
            </p:cNvPr>
            <p:cNvSpPr/>
            <p:nvPr/>
          </p:nvSpPr>
          <p:spPr>
            <a:xfrm>
              <a:off x="2537460" y="2984215"/>
              <a:ext cx="678180" cy="632460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立方体 40">
              <a:extLst>
                <a:ext uri="{FF2B5EF4-FFF2-40B4-BE49-F238E27FC236}">
                  <a16:creationId xmlns:a16="http://schemas.microsoft.com/office/drawing/2014/main" id="{970F574F-C5EB-4B37-8EC6-5E5CD02031DF}"/>
                </a:ext>
              </a:extLst>
            </p:cNvPr>
            <p:cNvSpPr/>
            <p:nvPr/>
          </p:nvSpPr>
          <p:spPr>
            <a:xfrm>
              <a:off x="807720" y="3959575"/>
              <a:ext cx="678180" cy="632460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立方体 41">
              <a:extLst>
                <a:ext uri="{FF2B5EF4-FFF2-40B4-BE49-F238E27FC236}">
                  <a16:creationId xmlns:a16="http://schemas.microsoft.com/office/drawing/2014/main" id="{20F910FC-2A3E-4AB7-83B9-F4E4CE174393}"/>
                </a:ext>
              </a:extLst>
            </p:cNvPr>
            <p:cNvSpPr/>
            <p:nvPr/>
          </p:nvSpPr>
          <p:spPr>
            <a:xfrm>
              <a:off x="1363980" y="3951955"/>
              <a:ext cx="678180" cy="632460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立方体 42">
              <a:extLst>
                <a:ext uri="{FF2B5EF4-FFF2-40B4-BE49-F238E27FC236}">
                  <a16:creationId xmlns:a16="http://schemas.microsoft.com/office/drawing/2014/main" id="{781CBC79-413F-4B74-92D6-0237E7F15B16}"/>
                </a:ext>
              </a:extLst>
            </p:cNvPr>
            <p:cNvSpPr/>
            <p:nvPr/>
          </p:nvSpPr>
          <p:spPr>
            <a:xfrm>
              <a:off x="1905000" y="3951955"/>
              <a:ext cx="678180" cy="632460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立方体 43">
              <a:extLst>
                <a:ext uri="{FF2B5EF4-FFF2-40B4-BE49-F238E27FC236}">
                  <a16:creationId xmlns:a16="http://schemas.microsoft.com/office/drawing/2014/main" id="{8DDE8BEA-B2E9-474B-A630-72EFACA31C7F}"/>
                </a:ext>
              </a:extLst>
            </p:cNvPr>
            <p:cNvSpPr/>
            <p:nvPr/>
          </p:nvSpPr>
          <p:spPr>
            <a:xfrm>
              <a:off x="2461260" y="3944335"/>
              <a:ext cx="678180" cy="632460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立方体 44">
              <a:extLst>
                <a:ext uri="{FF2B5EF4-FFF2-40B4-BE49-F238E27FC236}">
                  <a16:creationId xmlns:a16="http://schemas.microsoft.com/office/drawing/2014/main" id="{81E3A9E9-E43B-49A7-B60B-0B2A0034E800}"/>
                </a:ext>
              </a:extLst>
            </p:cNvPr>
            <p:cNvSpPr/>
            <p:nvPr/>
          </p:nvSpPr>
          <p:spPr>
            <a:xfrm>
              <a:off x="3086100" y="2976595"/>
              <a:ext cx="678180" cy="632460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立方体 45">
              <a:extLst>
                <a:ext uri="{FF2B5EF4-FFF2-40B4-BE49-F238E27FC236}">
                  <a16:creationId xmlns:a16="http://schemas.microsoft.com/office/drawing/2014/main" id="{2D4A1B6B-09D2-4E51-B931-0B56113D4F95}"/>
                </a:ext>
              </a:extLst>
            </p:cNvPr>
            <p:cNvSpPr/>
            <p:nvPr/>
          </p:nvSpPr>
          <p:spPr>
            <a:xfrm>
              <a:off x="3642360" y="2968975"/>
              <a:ext cx="678180" cy="632460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立方体 46">
              <a:extLst>
                <a:ext uri="{FF2B5EF4-FFF2-40B4-BE49-F238E27FC236}">
                  <a16:creationId xmlns:a16="http://schemas.microsoft.com/office/drawing/2014/main" id="{69512EE4-D145-4BEB-842D-ED0AE0C4A28C}"/>
                </a:ext>
              </a:extLst>
            </p:cNvPr>
            <p:cNvSpPr/>
            <p:nvPr/>
          </p:nvSpPr>
          <p:spPr>
            <a:xfrm>
              <a:off x="3147060" y="1963135"/>
              <a:ext cx="678180" cy="632460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立方体 47">
              <a:extLst>
                <a:ext uri="{FF2B5EF4-FFF2-40B4-BE49-F238E27FC236}">
                  <a16:creationId xmlns:a16="http://schemas.microsoft.com/office/drawing/2014/main" id="{A87C40BF-91AF-49E3-AA2D-20E5B86420D1}"/>
                </a:ext>
              </a:extLst>
            </p:cNvPr>
            <p:cNvSpPr/>
            <p:nvPr/>
          </p:nvSpPr>
          <p:spPr>
            <a:xfrm>
              <a:off x="3017520" y="3936715"/>
              <a:ext cx="678180" cy="632460"/>
            </a:xfrm>
            <a:prstGeom prst="cube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立方体 48">
              <a:extLst>
                <a:ext uri="{FF2B5EF4-FFF2-40B4-BE49-F238E27FC236}">
                  <a16:creationId xmlns:a16="http://schemas.microsoft.com/office/drawing/2014/main" id="{A5E6615C-C0A0-43CA-B8A3-52509944E5AD}"/>
                </a:ext>
              </a:extLst>
            </p:cNvPr>
            <p:cNvSpPr/>
            <p:nvPr/>
          </p:nvSpPr>
          <p:spPr>
            <a:xfrm>
              <a:off x="3566160" y="3929095"/>
              <a:ext cx="678180" cy="632460"/>
            </a:xfrm>
            <a:prstGeom prst="cube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立方体 49">
              <a:extLst>
                <a:ext uri="{FF2B5EF4-FFF2-40B4-BE49-F238E27FC236}">
                  <a16:creationId xmlns:a16="http://schemas.microsoft.com/office/drawing/2014/main" id="{78F2B931-1E6C-45E6-9997-4FF544CAF582}"/>
                </a:ext>
              </a:extLst>
            </p:cNvPr>
            <p:cNvSpPr/>
            <p:nvPr/>
          </p:nvSpPr>
          <p:spPr>
            <a:xfrm>
              <a:off x="3703320" y="1955515"/>
              <a:ext cx="678180" cy="632460"/>
            </a:xfrm>
            <a:prstGeom prst="cube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27359711-4868-49A0-BAD0-D9C0939F434D}"/>
                  </a:ext>
                </a:extLst>
              </p:cNvPr>
              <p:cNvSpPr txBox="1"/>
              <p:nvPr/>
            </p:nvSpPr>
            <p:spPr>
              <a:xfrm>
                <a:off x="601899" y="2035713"/>
                <a:ext cx="472116" cy="4124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600" b="1" i="1" smtClean="0">
                              <a:latin typeface="Cambria Math" panose="02040503050406030204" pitchFamily="18" charset="0"/>
                              <a:ea typeface="Source Han Sans SC Normal" panose="020B0400000000000000" pitchFamily="34" charset="-128"/>
                            </a:rPr>
                          </m:ctrlPr>
                        </m:sSubPr>
                        <m:e>
                          <m:r>
                            <a:rPr kumimoji="1" lang="en-US" altLang="zh-CN" sz="1600" b="1" i="1" smtClean="0">
                              <a:latin typeface="Cambria Math" panose="02040503050406030204" pitchFamily="18" charset="0"/>
                              <a:ea typeface="Source Han Sans SC Normal" panose="020B0400000000000000" pitchFamily="34" charset="-128"/>
                            </a:rPr>
                            <m:t>𝒁</m:t>
                          </m:r>
                        </m:e>
                        <m:sub>
                          <m:r>
                            <a:rPr kumimoji="1" lang="en-US" altLang="zh-CN" sz="1600" b="1" i="1" smtClean="0">
                              <a:latin typeface="Cambria Math" panose="02040503050406030204" pitchFamily="18" charset="0"/>
                              <a:ea typeface="Source Han Sans SC Normal" panose="020B0400000000000000" pitchFamily="34" charset="-128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kumimoji="1" lang="zh-CN" altLang="en-US" sz="1200" b="1" dirty="0">
                  <a:latin typeface="Source Han Sans SC Normal" panose="020B0400000000000000" pitchFamily="34" charset="-128"/>
                  <a:ea typeface="Source Han Sans SC Normal" panose="020B0400000000000000" pitchFamily="34" charset="-128"/>
                </a:endParaRPr>
              </a:p>
            </p:txBody>
          </p:sp>
        </mc:Choice>
        <mc:Fallback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27359711-4868-49A0-BAD0-D9C0939F43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899" y="2035713"/>
                <a:ext cx="472116" cy="41242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1" name="文本框 50">
                <a:extLst>
                  <a:ext uri="{FF2B5EF4-FFF2-40B4-BE49-F238E27FC236}">
                    <a16:creationId xmlns:a16="http://schemas.microsoft.com/office/drawing/2014/main" id="{CE44A12E-85B7-4827-B1A9-ADD3774FFEA5}"/>
                  </a:ext>
                </a:extLst>
              </p:cNvPr>
              <p:cNvSpPr txBox="1"/>
              <p:nvPr/>
            </p:nvSpPr>
            <p:spPr>
              <a:xfrm>
                <a:off x="546918" y="2753566"/>
                <a:ext cx="472116" cy="4124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600" b="1" i="1" smtClean="0">
                              <a:latin typeface="Cambria Math" panose="02040503050406030204" pitchFamily="18" charset="0"/>
                              <a:ea typeface="Source Han Sans SC Normal" panose="020B0400000000000000" pitchFamily="34" charset="-128"/>
                            </a:rPr>
                          </m:ctrlPr>
                        </m:sSubPr>
                        <m:e>
                          <m:r>
                            <a:rPr kumimoji="1" lang="en-US" altLang="zh-CN" sz="1600" b="1" i="1" smtClean="0">
                              <a:latin typeface="Cambria Math" panose="02040503050406030204" pitchFamily="18" charset="0"/>
                              <a:ea typeface="Source Han Sans SC Normal" panose="020B0400000000000000" pitchFamily="34" charset="-128"/>
                            </a:rPr>
                            <m:t>𝒁</m:t>
                          </m:r>
                        </m:e>
                        <m:sub>
                          <m:r>
                            <a:rPr kumimoji="1" lang="en-US" altLang="zh-CN" sz="1600" b="1" i="1" smtClean="0">
                              <a:latin typeface="Cambria Math" panose="02040503050406030204" pitchFamily="18" charset="0"/>
                              <a:ea typeface="Source Han Sans SC Normal" panose="020B0400000000000000" pitchFamily="34" charset="-128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kumimoji="1" lang="zh-CN" altLang="en-US" sz="1200" b="1" dirty="0">
                  <a:latin typeface="Source Han Sans SC Normal" panose="020B0400000000000000" pitchFamily="34" charset="-128"/>
                  <a:ea typeface="Source Han Sans SC Normal" panose="020B0400000000000000" pitchFamily="34" charset="-128"/>
                </a:endParaRPr>
              </a:p>
            </p:txBody>
          </p:sp>
        </mc:Choice>
        <mc:Fallback>
          <p:sp>
            <p:nvSpPr>
              <p:cNvPr id="51" name="文本框 50">
                <a:extLst>
                  <a:ext uri="{FF2B5EF4-FFF2-40B4-BE49-F238E27FC236}">
                    <a16:creationId xmlns:a16="http://schemas.microsoft.com/office/drawing/2014/main" id="{CE44A12E-85B7-4827-B1A9-ADD3774FFE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918" y="2753566"/>
                <a:ext cx="472116" cy="41242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2" name="文本框 51">
                <a:extLst>
                  <a:ext uri="{FF2B5EF4-FFF2-40B4-BE49-F238E27FC236}">
                    <a16:creationId xmlns:a16="http://schemas.microsoft.com/office/drawing/2014/main" id="{80BDBC70-060B-498B-AF91-1422F2B2507D}"/>
                  </a:ext>
                </a:extLst>
              </p:cNvPr>
              <p:cNvSpPr txBox="1"/>
              <p:nvPr/>
            </p:nvSpPr>
            <p:spPr>
              <a:xfrm>
                <a:off x="518843" y="3581862"/>
                <a:ext cx="472116" cy="4124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600" b="1" i="1" smtClean="0">
                              <a:latin typeface="Cambria Math" panose="02040503050406030204" pitchFamily="18" charset="0"/>
                              <a:ea typeface="Source Han Sans SC Normal" panose="020B0400000000000000" pitchFamily="34" charset="-128"/>
                            </a:rPr>
                          </m:ctrlPr>
                        </m:sSubPr>
                        <m:e>
                          <m:r>
                            <a:rPr kumimoji="1" lang="en-US" altLang="zh-CN" sz="1600" b="1" i="1" smtClean="0">
                              <a:latin typeface="Cambria Math" panose="02040503050406030204" pitchFamily="18" charset="0"/>
                              <a:ea typeface="Source Han Sans SC Normal" panose="020B0400000000000000" pitchFamily="34" charset="-128"/>
                            </a:rPr>
                            <m:t>𝒁</m:t>
                          </m:r>
                        </m:e>
                        <m:sub>
                          <m:r>
                            <a:rPr kumimoji="1" lang="en-US" altLang="zh-CN" sz="1600" b="1" i="1" smtClean="0">
                              <a:latin typeface="Cambria Math" panose="02040503050406030204" pitchFamily="18" charset="0"/>
                              <a:ea typeface="Source Han Sans SC Normal" panose="020B0400000000000000" pitchFamily="34" charset="-128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kumimoji="1" lang="zh-CN" altLang="en-US" sz="1200" b="1" dirty="0">
                  <a:latin typeface="Source Han Sans SC Normal" panose="020B0400000000000000" pitchFamily="34" charset="-128"/>
                  <a:ea typeface="Source Han Sans SC Normal" panose="020B0400000000000000" pitchFamily="34" charset="-128"/>
                </a:endParaRPr>
              </a:p>
            </p:txBody>
          </p:sp>
        </mc:Choice>
        <mc:Fallback>
          <p:sp>
            <p:nvSpPr>
              <p:cNvPr id="52" name="文本框 51">
                <a:extLst>
                  <a:ext uri="{FF2B5EF4-FFF2-40B4-BE49-F238E27FC236}">
                    <a16:creationId xmlns:a16="http://schemas.microsoft.com/office/drawing/2014/main" id="{80BDBC70-060B-498B-AF91-1422F2B250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843" y="3581862"/>
                <a:ext cx="472116" cy="41242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矩形 8">
            <a:extLst>
              <a:ext uri="{FF2B5EF4-FFF2-40B4-BE49-F238E27FC236}">
                <a16:creationId xmlns:a16="http://schemas.microsoft.com/office/drawing/2014/main" id="{9107C6E1-4290-4C7A-A8A8-C3D23E8E7769}"/>
              </a:ext>
            </a:extLst>
          </p:cNvPr>
          <p:cNvSpPr/>
          <p:nvPr/>
        </p:nvSpPr>
        <p:spPr>
          <a:xfrm>
            <a:off x="2804867" y="3429000"/>
            <a:ext cx="1530913" cy="8610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B94CF47-4ED9-46DE-8372-99CB67E0040C}"/>
              </a:ext>
            </a:extLst>
          </p:cNvPr>
          <p:cNvSpPr txBox="1"/>
          <p:nvPr/>
        </p:nvSpPr>
        <p:spPr>
          <a:xfrm>
            <a:off x="3055718" y="4412904"/>
            <a:ext cx="1143263" cy="4173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Padding</a:t>
            </a:r>
            <a:endParaRPr kumimoji="1"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ECB067F-2DD1-4E7E-B617-E74134241F5E}"/>
              </a:ext>
            </a:extLst>
          </p:cNvPr>
          <p:cNvSpPr txBox="1"/>
          <p:nvPr/>
        </p:nvSpPr>
        <p:spPr>
          <a:xfrm>
            <a:off x="4980668" y="1695007"/>
            <a:ext cx="6327362" cy="2941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kumimoji="1"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句子长短不一，</a:t>
            </a:r>
            <a:r>
              <a:rPr kumimoji="1"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padding</a:t>
            </a:r>
            <a:r>
              <a:rPr kumimoji="1"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补全之后统计量存在偏差</a:t>
            </a:r>
            <a:endParaRPr kumimoji="1"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lnSpc>
                <a:spcPct val="130000"/>
              </a:lnSpc>
              <a:buFont typeface="Wingdings" panose="05000000000000000000" pitchFamily="2" charset="2"/>
              <a:buChar char="Ø"/>
            </a:pPr>
            <a:endParaRPr kumimoji="1"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kumimoji="1"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测试集相对于训练集可能拥有更长的句子，超长部分缺少统计量</a:t>
            </a:r>
            <a:endParaRPr kumimoji="1"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lnSpc>
                <a:spcPct val="130000"/>
              </a:lnSpc>
              <a:buFont typeface="Wingdings" panose="05000000000000000000" pitchFamily="2" charset="2"/>
              <a:buChar char="Ø"/>
            </a:pPr>
            <a:endParaRPr lang="en-US" altLang="zh-CN" sz="1600" b="0" i="0" dirty="0">
              <a:solidFill>
                <a:srgbClr val="191B1F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en-US" altLang="zh-CN" sz="1600" b="0" i="0" dirty="0">
                <a:solidFill>
                  <a:srgbClr val="191B1F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RNN</a:t>
            </a:r>
            <a:r>
              <a:rPr lang="zh-CN" altLang="en-US" sz="1600" b="0" i="0" dirty="0">
                <a:solidFill>
                  <a:srgbClr val="191B1F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1600" b="0" i="0" dirty="0">
                <a:solidFill>
                  <a:srgbClr val="191B1F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self-Attention</a:t>
            </a:r>
            <a:r>
              <a:rPr lang="zh-CN" altLang="en-US" sz="1600" b="0" i="0" dirty="0">
                <a:solidFill>
                  <a:srgbClr val="191B1F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实际是共享的</a:t>
            </a:r>
            <a:r>
              <a:rPr lang="en-US" altLang="zh-CN" sz="1600" b="0" i="0" dirty="0">
                <a:solidFill>
                  <a:srgbClr val="191B1F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MLP</a:t>
            </a:r>
            <a:r>
              <a:rPr lang="zh-CN" altLang="en-US" sz="1600" b="0" i="0" dirty="0">
                <a:solidFill>
                  <a:srgbClr val="191B1F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，在时间维度上展开。由于不同句子的同一位置的分布大概率是不同的，所以应用</a:t>
            </a:r>
            <a:r>
              <a:rPr lang="en-US" altLang="zh-CN" sz="1600" b="0" i="0" dirty="0">
                <a:solidFill>
                  <a:srgbClr val="191B1F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BN</a:t>
            </a:r>
            <a:r>
              <a:rPr lang="zh-CN" altLang="en-US" sz="1600" b="0" i="0" dirty="0">
                <a:solidFill>
                  <a:srgbClr val="191B1F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来约束是没意义的。</a:t>
            </a:r>
            <a:endParaRPr lang="en-US" altLang="zh-CN" sz="1600" b="0" i="0" dirty="0">
              <a:solidFill>
                <a:srgbClr val="191B1F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lnSpc>
                <a:spcPct val="130000"/>
              </a:lnSpc>
              <a:buFont typeface="Wingdings" panose="05000000000000000000" pitchFamily="2" charset="2"/>
              <a:buChar char="Ø"/>
            </a:pPr>
            <a:endParaRPr lang="en-US" altLang="zh-CN" sz="1600" dirty="0">
              <a:solidFill>
                <a:srgbClr val="191B1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en-US" altLang="zh-CN" sz="1600" dirty="0" err="1">
                <a:solidFill>
                  <a:srgbClr val="191B1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LayerNorm</a:t>
            </a:r>
            <a:r>
              <a:rPr lang="zh-CN" altLang="en-US" sz="1600" dirty="0">
                <a:solidFill>
                  <a:srgbClr val="191B1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作为</a:t>
            </a:r>
            <a:r>
              <a:rPr lang="en-US" altLang="zh-CN" sz="1600" dirty="0">
                <a:solidFill>
                  <a:srgbClr val="191B1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NLP data</a:t>
            </a:r>
            <a:r>
              <a:rPr lang="zh-CN" altLang="en-US" sz="1600" dirty="0">
                <a:solidFill>
                  <a:srgbClr val="191B1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中的</a:t>
            </a:r>
            <a:r>
              <a:rPr lang="en-US" altLang="zh-CN" sz="1600" dirty="0">
                <a:solidFill>
                  <a:srgbClr val="191B1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default config</a:t>
            </a:r>
            <a:endParaRPr lang="en-US" altLang="zh-CN" sz="1600" b="0" i="0" dirty="0">
              <a:solidFill>
                <a:srgbClr val="191B1F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181151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0" y="-1"/>
            <a:ext cx="12192000" cy="6858002"/>
            <a:chOff x="0" y="-1"/>
            <a:chExt cx="12192000" cy="6858002"/>
          </a:xfrm>
        </p:grpSpPr>
        <p:sp>
          <p:nvSpPr>
            <p:cNvPr id="22" name="矩形 21"/>
            <p:cNvSpPr/>
            <p:nvPr/>
          </p:nvSpPr>
          <p:spPr>
            <a:xfrm>
              <a:off x="0" y="-1"/>
              <a:ext cx="12192000" cy="706266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lumMod val="94000"/>
                    <a:lumOff val="6000"/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0" y="708047"/>
              <a:ext cx="12192000" cy="132378"/>
            </a:xfrm>
            <a:prstGeom prst="rect">
              <a:avLst/>
            </a:prstGeom>
            <a:gradFill>
              <a:gsLst>
                <a:gs pos="0">
                  <a:srgbClr val="C00000">
                    <a:alpha val="32000"/>
                  </a:srgbClr>
                </a:gs>
                <a:gs pos="100000">
                  <a:srgbClr val="C00000">
                    <a:lumMod val="94000"/>
                    <a:lumOff val="6000"/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0" y="6453336"/>
              <a:ext cx="12192000" cy="404665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lumMod val="94000"/>
                    <a:lumOff val="6000"/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133400" y="140547"/>
            <a:ext cx="11901234" cy="6795389"/>
            <a:chOff x="133400" y="140547"/>
            <a:chExt cx="11901234" cy="6795389"/>
          </a:xfrm>
        </p:grpSpPr>
        <p:pic>
          <p:nvPicPr>
            <p:cNvPr id="29" name="图片 28"/>
            <p:cNvPicPr>
              <a:picLocks noChangeAspect="1"/>
            </p:cNvPicPr>
            <p:nvPr/>
          </p:nvPicPr>
          <p:blipFill>
            <a:blip r:embed="rId5" cstate="screen">
              <a:alphaModFix amt="70000"/>
            </a:blip>
            <a:stretch>
              <a:fillRect/>
            </a:stretch>
          </p:blipFill>
          <p:spPr>
            <a:xfrm>
              <a:off x="9840416" y="140547"/>
              <a:ext cx="2031325" cy="403124"/>
            </a:xfrm>
            <a:prstGeom prst="rect">
              <a:avLst/>
            </a:prstGeom>
          </p:spPr>
        </p:pic>
        <p:pic>
          <p:nvPicPr>
            <p:cNvPr id="30" name="图片 29"/>
            <p:cNvPicPr>
              <a:picLocks noChangeAspect="1"/>
            </p:cNvPicPr>
            <p:nvPr/>
          </p:nvPicPr>
          <p:blipFill>
            <a:blip r:embed="rId6" cstate="screen">
              <a:alphaModFix amt="50000"/>
            </a:blip>
            <a:stretch>
              <a:fillRect/>
            </a:stretch>
          </p:blipFill>
          <p:spPr>
            <a:xfrm>
              <a:off x="8996245" y="6572902"/>
              <a:ext cx="3038389" cy="185483"/>
            </a:xfrm>
            <a:prstGeom prst="rect">
              <a:avLst/>
            </a:prstGeom>
          </p:spPr>
        </p:pic>
        <p:pic>
          <p:nvPicPr>
            <p:cNvPr id="31" name="图片 30" descr="图片包含 游戏机, 画, 钟表&#10;&#10;描述已自动生成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33400" y="6453336"/>
              <a:ext cx="2362200" cy="482600"/>
            </a:xfrm>
            <a:prstGeom prst="rect">
              <a:avLst/>
            </a:prstGeom>
          </p:spPr>
        </p:pic>
      </p:grpSp>
      <p:sp>
        <p:nvSpPr>
          <p:cNvPr id="26" name="文本框 25"/>
          <p:cNvSpPr txBox="1"/>
          <p:nvPr/>
        </p:nvSpPr>
        <p:spPr>
          <a:xfrm>
            <a:off x="175107" y="116852"/>
            <a:ext cx="35242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3</a:t>
            </a:r>
          </a:p>
        </p:txBody>
      </p:sp>
      <p:cxnSp>
        <p:nvCxnSpPr>
          <p:cNvPr id="27" name="直线连接符 26"/>
          <p:cNvCxnSpPr/>
          <p:nvPr/>
        </p:nvCxnSpPr>
        <p:spPr>
          <a:xfrm>
            <a:off x="839416" y="124472"/>
            <a:ext cx="0" cy="4188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/>
        </p:nvSpPr>
        <p:spPr>
          <a:xfrm>
            <a:off x="1008331" y="124472"/>
            <a:ext cx="37904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400" b="1" spc="3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Transformer</a:t>
            </a:r>
            <a:r>
              <a:rPr kumimoji="1" lang="zh-CN" altLang="en-US" sz="2400" b="1" spc="3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模块解读</a:t>
            </a:r>
          </a:p>
        </p:txBody>
      </p:sp>
      <p:pic>
        <p:nvPicPr>
          <p:cNvPr id="15" name="cf255d34-ec82-11ea-acfd-5ab503a75443">
            <a:hlinkClick r:id="" action="ppaction://media"/>
            <a:extLst>
              <a:ext uri="{FF2B5EF4-FFF2-40B4-BE49-F238E27FC236}">
                <a16:creationId xmlns:a16="http://schemas.microsoft.com/office/drawing/2014/main" id="{7F7C4E84-1414-420D-9A9D-1EC1B7A0047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248620" y="1485539"/>
            <a:ext cx="7282980" cy="400131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图像" descr="图像">
            <a:extLst>
              <a:ext uri="{FF2B5EF4-FFF2-40B4-BE49-F238E27FC236}">
                <a16:creationId xmlns:a16="http://schemas.microsoft.com/office/drawing/2014/main" id="{D837FCF4-9A6B-460E-8F50-405D5B55B5E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13948" y="1206498"/>
            <a:ext cx="1926672" cy="520366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7" name="矩形">
            <a:extLst>
              <a:ext uri="{FF2B5EF4-FFF2-40B4-BE49-F238E27FC236}">
                <a16:creationId xmlns:a16="http://schemas.microsoft.com/office/drawing/2014/main" id="{712BF5CF-BA60-45F7-AAE1-C9C7161C8792}"/>
              </a:ext>
            </a:extLst>
          </p:cNvPr>
          <p:cNvSpPr/>
          <p:nvPr/>
        </p:nvSpPr>
        <p:spPr>
          <a:xfrm>
            <a:off x="1541058" y="3952518"/>
            <a:ext cx="2096222" cy="1012802"/>
          </a:xfrm>
          <a:prstGeom prst="rect">
            <a:avLst/>
          </a:prstGeom>
          <a:ln w="254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 panose="02000503000000020004"/>
              </a:defRPr>
            </a:pPr>
            <a:endParaRPr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59D58D9-7571-43EF-9879-167EAEE1D220}"/>
              </a:ext>
            </a:extLst>
          </p:cNvPr>
          <p:cNvSpPr txBox="1"/>
          <p:nvPr/>
        </p:nvSpPr>
        <p:spPr>
          <a:xfrm>
            <a:off x="-34696" y="750007"/>
            <a:ext cx="2805576" cy="4534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Decoder</a:t>
            </a:r>
            <a:r>
              <a:rPr kumimoji="1"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结构与数据流</a:t>
            </a:r>
          </a:p>
        </p:txBody>
      </p:sp>
      <p:sp>
        <p:nvSpPr>
          <p:cNvPr id="18" name="矩形">
            <a:extLst>
              <a:ext uri="{FF2B5EF4-FFF2-40B4-BE49-F238E27FC236}">
                <a16:creationId xmlns:a16="http://schemas.microsoft.com/office/drawing/2014/main" id="{358EADB4-4723-4BCE-86AE-CFFCEC01DFB5}"/>
              </a:ext>
            </a:extLst>
          </p:cNvPr>
          <p:cNvSpPr/>
          <p:nvPr/>
        </p:nvSpPr>
        <p:spPr>
          <a:xfrm>
            <a:off x="1541058" y="3018356"/>
            <a:ext cx="2096222" cy="856227"/>
          </a:xfrm>
          <a:prstGeom prst="rect">
            <a:avLst/>
          </a:prstGeom>
          <a:ln w="254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 panose="02000503000000020004"/>
              </a:defRPr>
            </a:pPr>
            <a:endParaRPr/>
          </a:p>
        </p:txBody>
      </p:sp>
      <p:sp>
        <p:nvSpPr>
          <p:cNvPr id="19" name="1">
            <a:extLst>
              <a:ext uri="{FF2B5EF4-FFF2-40B4-BE49-F238E27FC236}">
                <a16:creationId xmlns:a16="http://schemas.microsoft.com/office/drawing/2014/main" id="{D5F8CC4A-27CC-4D78-A711-DF42E47141E5}"/>
              </a:ext>
            </a:extLst>
          </p:cNvPr>
          <p:cNvSpPr txBox="1"/>
          <p:nvPr/>
        </p:nvSpPr>
        <p:spPr>
          <a:xfrm>
            <a:off x="1" y="4089922"/>
            <a:ext cx="1666240" cy="318036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/>
          <a:p>
            <a:r>
              <a:rPr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 </a:t>
            </a:r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掩码多头注意力</a:t>
            </a:r>
            <a:endParaRPr sz="1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1">
            <a:extLst>
              <a:ext uri="{FF2B5EF4-FFF2-40B4-BE49-F238E27FC236}">
                <a16:creationId xmlns:a16="http://schemas.microsoft.com/office/drawing/2014/main" id="{0F9DA4A2-B5C6-44BE-A23B-0A5E4B467B2B}"/>
              </a:ext>
            </a:extLst>
          </p:cNvPr>
          <p:cNvSpPr txBox="1"/>
          <p:nvPr/>
        </p:nvSpPr>
        <p:spPr>
          <a:xfrm>
            <a:off x="11263" y="3113583"/>
            <a:ext cx="1666240" cy="318036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</a:t>
            </a:r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交互层</a:t>
            </a:r>
            <a:endParaRPr sz="1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12664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634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0" y="-1"/>
            <a:ext cx="12192000" cy="6858002"/>
            <a:chOff x="0" y="-1"/>
            <a:chExt cx="12192000" cy="6858002"/>
          </a:xfrm>
        </p:grpSpPr>
        <p:sp>
          <p:nvSpPr>
            <p:cNvPr id="22" name="矩形 21"/>
            <p:cNvSpPr/>
            <p:nvPr/>
          </p:nvSpPr>
          <p:spPr>
            <a:xfrm>
              <a:off x="0" y="-1"/>
              <a:ext cx="12192000" cy="706266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lumMod val="94000"/>
                    <a:lumOff val="6000"/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0" y="708047"/>
              <a:ext cx="12192000" cy="132378"/>
            </a:xfrm>
            <a:prstGeom prst="rect">
              <a:avLst/>
            </a:prstGeom>
            <a:gradFill>
              <a:gsLst>
                <a:gs pos="0">
                  <a:srgbClr val="C00000">
                    <a:alpha val="32000"/>
                  </a:srgbClr>
                </a:gs>
                <a:gs pos="100000">
                  <a:srgbClr val="C00000">
                    <a:lumMod val="94000"/>
                    <a:lumOff val="6000"/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0" y="6453336"/>
              <a:ext cx="12192000" cy="404665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lumMod val="94000"/>
                    <a:lumOff val="6000"/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133400" y="140547"/>
            <a:ext cx="11901234" cy="6795389"/>
            <a:chOff x="133400" y="140547"/>
            <a:chExt cx="11901234" cy="6795389"/>
          </a:xfrm>
        </p:grpSpPr>
        <p:pic>
          <p:nvPicPr>
            <p:cNvPr id="29" name="图片 28"/>
            <p:cNvPicPr>
              <a:picLocks noChangeAspect="1"/>
            </p:cNvPicPr>
            <p:nvPr/>
          </p:nvPicPr>
          <p:blipFill>
            <a:blip r:embed="rId3" cstate="screen">
              <a:alphaModFix amt="70000"/>
            </a:blip>
            <a:stretch>
              <a:fillRect/>
            </a:stretch>
          </p:blipFill>
          <p:spPr>
            <a:xfrm>
              <a:off x="9840416" y="140547"/>
              <a:ext cx="2031325" cy="403124"/>
            </a:xfrm>
            <a:prstGeom prst="rect">
              <a:avLst/>
            </a:prstGeom>
          </p:spPr>
        </p:pic>
        <p:pic>
          <p:nvPicPr>
            <p:cNvPr id="30" name="图片 29"/>
            <p:cNvPicPr>
              <a:picLocks noChangeAspect="1"/>
            </p:cNvPicPr>
            <p:nvPr/>
          </p:nvPicPr>
          <p:blipFill>
            <a:blip r:embed="rId4" cstate="screen">
              <a:alphaModFix amt="50000"/>
            </a:blip>
            <a:stretch>
              <a:fillRect/>
            </a:stretch>
          </p:blipFill>
          <p:spPr>
            <a:xfrm>
              <a:off x="8996245" y="6572902"/>
              <a:ext cx="3038389" cy="185483"/>
            </a:xfrm>
            <a:prstGeom prst="rect">
              <a:avLst/>
            </a:prstGeom>
          </p:spPr>
        </p:pic>
        <p:pic>
          <p:nvPicPr>
            <p:cNvPr id="31" name="图片 30" descr="图片包含 游戏机, 画, 钟表&#10;&#10;描述已自动生成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3400" y="6453336"/>
              <a:ext cx="2362200" cy="482600"/>
            </a:xfrm>
            <a:prstGeom prst="rect">
              <a:avLst/>
            </a:prstGeom>
          </p:spPr>
        </p:pic>
      </p:grpSp>
      <p:sp>
        <p:nvSpPr>
          <p:cNvPr id="26" name="文本框 25"/>
          <p:cNvSpPr txBox="1"/>
          <p:nvPr/>
        </p:nvSpPr>
        <p:spPr>
          <a:xfrm>
            <a:off x="175107" y="116852"/>
            <a:ext cx="35242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3</a:t>
            </a:r>
          </a:p>
        </p:txBody>
      </p:sp>
      <p:cxnSp>
        <p:nvCxnSpPr>
          <p:cNvPr id="27" name="直线连接符 26"/>
          <p:cNvCxnSpPr/>
          <p:nvPr/>
        </p:nvCxnSpPr>
        <p:spPr>
          <a:xfrm>
            <a:off x="839416" y="124472"/>
            <a:ext cx="0" cy="4188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/>
        </p:nvSpPr>
        <p:spPr>
          <a:xfrm>
            <a:off x="1008331" y="124472"/>
            <a:ext cx="37904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400" b="1" spc="3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Transformer</a:t>
            </a:r>
            <a:r>
              <a:rPr kumimoji="1" lang="zh-CN" altLang="en-US" sz="2400" b="1" spc="3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模块解读</a:t>
            </a:r>
          </a:p>
        </p:txBody>
      </p:sp>
      <p:sp>
        <p:nvSpPr>
          <p:cNvPr id="17" name="矩形">
            <a:extLst>
              <a:ext uri="{FF2B5EF4-FFF2-40B4-BE49-F238E27FC236}">
                <a16:creationId xmlns:a16="http://schemas.microsoft.com/office/drawing/2014/main" id="{EEA66C95-DA1D-48C9-8C9C-37109ED3AF69}"/>
              </a:ext>
            </a:extLst>
          </p:cNvPr>
          <p:cNvSpPr/>
          <p:nvPr/>
        </p:nvSpPr>
        <p:spPr>
          <a:xfrm>
            <a:off x="1835850" y="2648838"/>
            <a:ext cx="5365850" cy="2160588"/>
          </a:xfrm>
          <a:prstGeom prst="rect">
            <a:avLst/>
          </a:prstGeom>
          <a:solidFill>
            <a:srgbClr val="D6D5D5"/>
          </a:solidFill>
          <a:ln w="254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 panose="02000503000000020004"/>
              </a:defRPr>
            </a:pPr>
            <a:endParaRPr>
              <a:latin typeface="Helvetica Neue" panose="02000503000000020004"/>
            </a:endParaRPr>
          </a:p>
        </p:txBody>
      </p:sp>
      <p:sp>
        <p:nvSpPr>
          <p:cNvPr id="18" name="I">
            <a:extLst>
              <a:ext uri="{FF2B5EF4-FFF2-40B4-BE49-F238E27FC236}">
                <a16:creationId xmlns:a16="http://schemas.microsoft.com/office/drawing/2014/main" id="{52729A3A-C3DF-41D1-9986-515621ABB104}"/>
              </a:ext>
            </a:extLst>
          </p:cNvPr>
          <p:cNvSpPr txBox="1"/>
          <p:nvPr/>
        </p:nvSpPr>
        <p:spPr>
          <a:xfrm>
            <a:off x="2894592" y="5049842"/>
            <a:ext cx="166712" cy="37959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rPr>
                <a:latin typeface="Helvetica Neue" panose="02000503000000020004"/>
              </a:rPr>
              <a:t>I</a:t>
            </a:r>
          </a:p>
        </p:txBody>
      </p:sp>
      <p:sp>
        <p:nvSpPr>
          <p:cNvPr id="19" name="LOVE">
            <a:extLst>
              <a:ext uri="{FF2B5EF4-FFF2-40B4-BE49-F238E27FC236}">
                <a16:creationId xmlns:a16="http://schemas.microsoft.com/office/drawing/2014/main" id="{D813C2E2-9878-4449-A379-A3F8A640DECF}"/>
              </a:ext>
            </a:extLst>
          </p:cNvPr>
          <p:cNvSpPr txBox="1"/>
          <p:nvPr/>
        </p:nvSpPr>
        <p:spPr>
          <a:xfrm>
            <a:off x="3744399" y="5049842"/>
            <a:ext cx="718145" cy="37959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rPr>
                <a:latin typeface="Helvetica Neue" panose="02000503000000020004"/>
              </a:rPr>
              <a:t>LOVE</a:t>
            </a:r>
          </a:p>
        </p:txBody>
      </p:sp>
      <p:sp>
        <p:nvSpPr>
          <p:cNvPr id="20" name="YOU">
            <a:extLst>
              <a:ext uri="{FF2B5EF4-FFF2-40B4-BE49-F238E27FC236}">
                <a16:creationId xmlns:a16="http://schemas.microsoft.com/office/drawing/2014/main" id="{151C3A9E-9783-4BB3-898A-78D4A0AA60CE}"/>
              </a:ext>
            </a:extLst>
          </p:cNvPr>
          <p:cNvSpPr txBox="1"/>
          <p:nvPr/>
        </p:nvSpPr>
        <p:spPr>
          <a:xfrm>
            <a:off x="4963600" y="5049842"/>
            <a:ext cx="602729" cy="37959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rPr>
                <a:latin typeface="Helvetica Neue" panose="02000503000000020004"/>
              </a:rPr>
              <a:t>YOU</a:t>
            </a:r>
          </a:p>
        </p:txBody>
      </p:sp>
      <p:sp>
        <p:nvSpPr>
          <p:cNvPr id="32" name="NOW">
            <a:extLst>
              <a:ext uri="{FF2B5EF4-FFF2-40B4-BE49-F238E27FC236}">
                <a16:creationId xmlns:a16="http://schemas.microsoft.com/office/drawing/2014/main" id="{5E6ED3B1-2C0C-44BA-B18E-D1D925224E15}"/>
              </a:ext>
            </a:extLst>
          </p:cNvPr>
          <p:cNvSpPr txBox="1"/>
          <p:nvPr/>
        </p:nvSpPr>
        <p:spPr>
          <a:xfrm>
            <a:off x="6089785" y="5049842"/>
            <a:ext cx="666849" cy="37959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rPr>
                <a:latin typeface="Helvetica Neue" panose="02000503000000020004"/>
              </a:rPr>
              <a:t>NOW</a:t>
            </a:r>
          </a:p>
        </p:txBody>
      </p:sp>
      <p:sp>
        <p:nvSpPr>
          <p:cNvPr id="33" name="Decoder">
            <a:extLst>
              <a:ext uri="{FF2B5EF4-FFF2-40B4-BE49-F238E27FC236}">
                <a16:creationId xmlns:a16="http://schemas.microsoft.com/office/drawing/2014/main" id="{74351072-2F73-440C-883D-B542D9B8F208}"/>
              </a:ext>
            </a:extLst>
          </p:cNvPr>
          <p:cNvSpPr txBox="1"/>
          <p:nvPr/>
        </p:nvSpPr>
        <p:spPr>
          <a:xfrm>
            <a:off x="3710522" y="3539336"/>
            <a:ext cx="974626" cy="37959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rPr dirty="0">
                <a:latin typeface="Helvetica Neue" panose="02000503000000020004"/>
              </a:rPr>
              <a:t>Decoder</a:t>
            </a:r>
          </a:p>
        </p:txBody>
      </p:sp>
      <p:sp>
        <p:nvSpPr>
          <p:cNvPr id="34" name="I">
            <a:extLst>
              <a:ext uri="{FF2B5EF4-FFF2-40B4-BE49-F238E27FC236}">
                <a16:creationId xmlns:a16="http://schemas.microsoft.com/office/drawing/2014/main" id="{122D0A94-DAA9-4954-A6F1-C2DCAA4C8696}"/>
              </a:ext>
            </a:extLst>
          </p:cNvPr>
          <p:cNvSpPr txBox="1"/>
          <p:nvPr/>
        </p:nvSpPr>
        <p:spPr>
          <a:xfrm>
            <a:off x="1930490" y="2028830"/>
            <a:ext cx="166712" cy="37959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rPr>
                <a:latin typeface="Helvetica Neue" panose="02000503000000020004"/>
              </a:rPr>
              <a:t>I</a:t>
            </a:r>
          </a:p>
        </p:txBody>
      </p:sp>
      <p:sp>
        <p:nvSpPr>
          <p:cNvPr id="35" name="LOVE">
            <a:extLst>
              <a:ext uri="{FF2B5EF4-FFF2-40B4-BE49-F238E27FC236}">
                <a16:creationId xmlns:a16="http://schemas.microsoft.com/office/drawing/2014/main" id="{1E2A8E6C-CD86-49BC-995D-2CA06F61A50F}"/>
              </a:ext>
            </a:extLst>
          </p:cNvPr>
          <p:cNvSpPr txBox="1"/>
          <p:nvPr/>
        </p:nvSpPr>
        <p:spPr>
          <a:xfrm>
            <a:off x="2470494" y="2028830"/>
            <a:ext cx="718145" cy="37959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rPr dirty="0">
                <a:latin typeface="Helvetica Neue" panose="02000503000000020004"/>
              </a:rPr>
              <a:t>LOVE</a:t>
            </a:r>
          </a:p>
        </p:txBody>
      </p:sp>
      <p:sp>
        <p:nvSpPr>
          <p:cNvPr id="36" name="YOU">
            <a:extLst>
              <a:ext uri="{FF2B5EF4-FFF2-40B4-BE49-F238E27FC236}">
                <a16:creationId xmlns:a16="http://schemas.microsoft.com/office/drawing/2014/main" id="{ACEA6741-42FE-4BC2-9BDC-97D98B26268D}"/>
              </a:ext>
            </a:extLst>
          </p:cNvPr>
          <p:cNvSpPr txBox="1"/>
          <p:nvPr/>
        </p:nvSpPr>
        <p:spPr>
          <a:xfrm>
            <a:off x="3795510" y="2028830"/>
            <a:ext cx="602729" cy="37959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rPr>
                <a:latin typeface="Helvetica Neue" panose="02000503000000020004"/>
              </a:rPr>
              <a:t>YOU</a:t>
            </a:r>
          </a:p>
        </p:txBody>
      </p:sp>
      <p:sp>
        <p:nvSpPr>
          <p:cNvPr id="37" name="NOW">
            <a:extLst>
              <a:ext uri="{FF2B5EF4-FFF2-40B4-BE49-F238E27FC236}">
                <a16:creationId xmlns:a16="http://schemas.microsoft.com/office/drawing/2014/main" id="{16E481A5-AD50-46F5-BCF4-B340EBEA9435}"/>
              </a:ext>
            </a:extLst>
          </p:cNvPr>
          <p:cNvSpPr txBox="1"/>
          <p:nvPr/>
        </p:nvSpPr>
        <p:spPr>
          <a:xfrm>
            <a:off x="4887990" y="2028830"/>
            <a:ext cx="666849" cy="37959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rPr>
                <a:latin typeface="Helvetica Neue" panose="02000503000000020004"/>
              </a:rPr>
              <a:t>NOW</a:t>
            </a:r>
          </a:p>
        </p:txBody>
      </p:sp>
      <p:sp>
        <p:nvSpPr>
          <p:cNvPr id="38" name="S">
            <a:extLst>
              <a:ext uri="{FF2B5EF4-FFF2-40B4-BE49-F238E27FC236}">
                <a16:creationId xmlns:a16="http://schemas.microsoft.com/office/drawing/2014/main" id="{F10A4BD2-61A8-47A3-AEDA-C15210AD346A}"/>
              </a:ext>
            </a:extLst>
          </p:cNvPr>
          <p:cNvSpPr txBox="1"/>
          <p:nvPr/>
        </p:nvSpPr>
        <p:spPr>
          <a:xfrm>
            <a:off x="1772810" y="5033082"/>
            <a:ext cx="528991" cy="37959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rPr lang="en-US" dirty="0">
                <a:latin typeface="Helvetica Neue" panose="02000503000000020004"/>
              </a:rPr>
              <a:t>&lt;</a:t>
            </a:r>
            <a:r>
              <a:rPr dirty="0">
                <a:latin typeface="Helvetica Neue" panose="02000503000000020004"/>
              </a:rPr>
              <a:t>S</a:t>
            </a:r>
            <a:r>
              <a:rPr lang="en-US" dirty="0">
                <a:latin typeface="Helvetica Neue" panose="02000503000000020004"/>
              </a:rPr>
              <a:t>&gt;</a:t>
            </a:r>
            <a:endParaRPr dirty="0">
              <a:latin typeface="Helvetica Neue" panose="02000503000000020004"/>
            </a:endParaRPr>
          </a:p>
        </p:txBody>
      </p:sp>
      <p:sp>
        <p:nvSpPr>
          <p:cNvPr id="39" name="E">
            <a:extLst>
              <a:ext uri="{FF2B5EF4-FFF2-40B4-BE49-F238E27FC236}">
                <a16:creationId xmlns:a16="http://schemas.microsoft.com/office/drawing/2014/main" id="{66830E75-8740-4789-A39F-D68E1C3A6418}"/>
              </a:ext>
            </a:extLst>
          </p:cNvPr>
          <p:cNvSpPr txBox="1"/>
          <p:nvPr/>
        </p:nvSpPr>
        <p:spPr>
          <a:xfrm>
            <a:off x="6236907" y="2028830"/>
            <a:ext cx="525785" cy="37959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rPr lang="en-US" dirty="0">
                <a:latin typeface="Helvetica Neue" panose="02000503000000020004"/>
              </a:rPr>
              <a:t>&lt;</a:t>
            </a:r>
            <a:r>
              <a:rPr dirty="0">
                <a:latin typeface="Helvetica Neue" panose="02000503000000020004"/>
              </a:rPr>
              <a:t>E</a:t>
            </a:r>
            <a:r>
              <a:rPr lang="en-US" dirty="0">
                <a:latin typeface="Helvetica Neue" panose="02000503000000020004"/>
              </a:rPr>
              <a:t>&gt;</a:t>
            </a:r>
            <a:endParaRPr dirty="0">
              <a:latin typeface="Helvetica Neue" panose="02000503000000020004"/>
            </a:endParaRPr>
          </a:p>
        </p:txBody>
      </p:sp>
      <p:sp>
        <p:nvSpPr>
          <p:cNvPr id="40" name="线条">
            <a:extLst>
              <a:ext uri="{FF2B5EF4-FFF2-40B4-BE49-F238E27FC236}">
                <a16:creationId xmlns:a16="http://schemas.microsoft.com/office/drawing/2014/main" id="{86BB2060-D0DC-4A35-B535-029262A68785}"/>
              </a:ext>
            </a:extLst>
          </p:cNvPr>
          <p:cNvSpPr/>
          <p:nvPr/>
        </p:nvSpPr>
        <p:spPr>
          <a:xfrm flipV="1">
            <a:off x="2037306" y="2648838"/>
            <a:ext cx="1823630" cy="241933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 panose="02000503000000020004"/>
              </a:defRPr>
            </a:pPr>
            <a:endParaRPr>
              <a:latin typeface="Helvetica Neue" panose="02000503000000020004"/>
            </a:endParaRPr>
          </a:p>
        </p:txBody>
      </p:sp>
      <p:sp>
        <p:nvSpPr>
          <p:cNvPr id="41" name="线条">
            <a:extLst>
              <a:ext uri="{FF2B5EF4-FFF2-40B4-BE49-F238E27FC236}">
                <a16:creationId xmlns:a16="http://schemas.microsoft.com/office/drawing/2014/main" id="{1ED1E90A-32CB-4F7C-8390-BA7B02F7BD8C}"/>
              </a:ext>
            </a:extLst>
          </p:cNvPr>
          <p:cNvSpPr/>
          <p:nvPr/>
        </p:nvSpPr>
        <p:spPr>
          <a:xfrm flipV="1">
            <a:off x="2961627" y="2775838"/>
            <a:ext cx="1026309" cy="2294868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 panose="02000503000000020004"/>
              </a:defRPr>
            </a:pPr>
            <a:endParaRPr>
              <a:latin typeface="Helvetica Neue" panose="02000503000000020004"/>
            </a:endParaRPr>
          </a:p>
        </p:txBody>
      </p:sp>
      <p:sp>
        <p:nvSpPr>
          <p:cNvPr id="42" name="线条">
            <a:extLst>
              <a:ext uri="{FF2B5EF4-FFF2-40B4-BE49-F238E27FC236}">
                <a16:creationId xmlns:a16="http://schemas.microsoft.com/office/drawing/2014/main" id="{70EB4575-8013-43A6-9A79-CE4ACC9CBE50}"/>
              </a:ext>
            </a:extLst>
          </p:cNvPr>
          <p:cNvSpPr/>
          <p:nvPr/>
        </p:nvSpPr>
        <p:spPr>
          <a:xfrm flipH="1" flipV="1">
            <a:off x="4305436" y="2769469"/>
            <a:ext cx="2419453" cy="2176628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 panose="02000503000000020004"/>
              </a:defRPr>
            </a:pPr>
            <a:endParaRPr>
              <a:latin typeface="Helvetica Neue" panose="02000503000000020004"/>
            </a:endParaRPr>
          </a:p>
        </p:txBody>
      </p:sp>
      <p:sp>
        <p:nvSpPr>
          <p:cNvPr id="43" name="线条">
            <a:extLst>
              <a:ext uri="{FF2B5EF4-FFF2-40B4-BE49-F238E27FC236}">
                <a16:creationId xmlns:a16="http://schemas.microsoft.com/office/drawing/2014/main" id="{9392CF65-E63F-4827-894B-3D81C676C186}"/>
              </a:ext>
            </a:extLst>
          </p:cNvPr>
          <p:cNvSpPr/>
          <p:nvPr/>
        </p:nvSpPr>
        <p:spPr>
          <a:xfrm flipH="1" flipV="1">
            <a:off x="4213172" y="2909433"/>
            <a:ext cx="1349635" cy="2039014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 panose="02000503000000020004"/>
              </a:defRPr>
            </a:pPr>
            <a:endParaRPr>
              <a:latin typeface="Helvetica Neue" panose="02000503000000020004"/>
            </a:endParaRPr>
          </a:p>
        </p:txBody>
      </p:sp>
      <p:sp>
        <p:nvSpPr>
          <p:cNvPr id="44" name="线条">
            <a:extLst>
              <a:ext uri="{FF2B5EF4-FFF2-40B4-BE49-F238E27FC236}">
                <a16:creationId xmlns:a16="http://schemas.microsoft.com/office/drawing/2014/main" id="{D5406799-A61A-4096-A33D-C47CF62332DA}"/>
              </a:ext>
            </a:extLst>
          </p:cNvPr>
          <p:cNvSpPr/>
          <p:nvPr/>
        </p:nvSpPr>
        <p:spPr>
          <a:xfrm flipV="1">
            <a:off x="4103595" y="2782224"/>
            <a:ext cx="1" cy="228728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 panose="02000503000000020004"/>
              </a:defRPr>
            </a:pPr>
            <a:endParaRPr>
              <a:latin typeface="Helvetica Neue" panose="02000503000000020004"/>
            </a:endParaRPr>
          </a:p>
        </p:txBody>
      </p:sp>
      <p:sp>
        <p:nvSpPr>
          <p:cNvPr id="45" name="Dingbat 叉号">
            <a:extLst>
              <a:ext uri="{FF2B5EF4-FFF2-40B4-BE49-F238E27FC236}">
                <a16:creationId xmlns:a16="http://schemas.microsoft.com/office/drawing/2014/main" id="{BF8633E0-C4DC-4408-8AF7-037B77829EBD}"/>
              </a:ext>
            </a:extLst>
          </p:cNvPr>
          <p:cNvSpPr/>
          <p:nvPr/>
        </p:nvSpPr>
        <p:spPr>
          <a:xfrm>
            <a:off x="4698197" y="3631933"/>
            <a:ext cx="390177" cy="4610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4" h="21548" extrusionOk="0">
                <a:moveTo>
                  <a:pt x="18655" y="0"/>
                </a:moveTo>
                <a:cubicBezTo>
                  <a:pt x="18494" y="5"/>
                  <a:pt x="18333" y="109"/>
                  <a:pt x="18066" y="314"/>
                </a:cubicBezTo>
                <a:cubicBezTo>
                  <a:pt x="15478" y="2289"/>
                  <a:pt x="13027" y="4381"/>
                  <a:pt x="10727" y="6600"/>
                </a:cubicBezTo>
                <a:cubicBezTo>
                  <a:pt x="10587" y="6735"/>
                  <a:pt x="10434" y="6862"/>
                  <a:pt x="10258" y="7020"/>
                </a:cubicBezTo>
                <a:cubicBezTo>
                  <a:pt x="10102" y="6832"/>
                  <a:pt x="9974" y="6685"/>
                  <a:pt x="9856" y="6533"/>
                </a:cubicBezTo>
                <a:cubicBezTo>
                  <a:pt x="8908" y="5315"/>
                  <a:pt x="7971" y="4091"/>
                  <a:pt x="7009" y="2882"/>
                </a:cubicBezTo>
                <a:cubicBezTo>
                  <a:pt x="6625" y="2399"/>
                  <a:pt x="6178" y="1951"/>
                  <a:pt x="5769" y="1483"/>
                </a:cubicBezTo>
                <a:cubicBezTo>
                  <a:pt x="5573" y="1260"/>
                  <a:pt x="5327" y="1254"/>
                  <a:pt x="5044" y="1314"/>
                </a:cubicBezTo>
                <a:cubicBezTo>
                  <a:pt x="4759" y="1375"/>
                  <a:pt x="4593" y="1540"/>
                  <a:pt x="4590" y="1770"/>
                </a:cubicBezTo>
                <a:cubicBezTo>
                  <a:pt x="4583" y="2129"/>
                  <a:pt x="4349" y="2291"/>
                  <a:pt x="3989" y="2389"/>
                </a:cubicBezTo>
                <a:cubicBezTo>
                  <a:pt x="3741" y="2232"/>
                  <a:pt x="3498" y="2079"/>
                  <a:pt x="3221" y="1904"/>
                </a:cubicBezTo>
                <a:cubicBezTo>
                  <a:pt x="2922" y="2176"/>
                  <a:pt x="2660" y="2427"/>
                  <a:pt x="2382" y="2665"/>
                </a:cubicBezTo>
                <a:cubicBezTo>
                  <a:pt x="2135" y="2876"/>
                  <a:pt x="2125" y="3090"/>
                  <a:pt x="2231" y="3371"/>
                </a:cubicBezTo>
                <a:cubicBezTo>
                  <a:pt x="3179" y="5877"/>
                  <a:pt x="4394" y="8283"/>
                  <a:pt x="5880" y="10593"/>
                </a:cubicBezTo>
                <a:cubicBezTo>
                  <a:pt x="5956" y="10712"/>
                  <a:pt x="6024" y="10835"/>
                  <a:pt x="6094" y="10951"/>
                </a:cubicBezTo>
                <a:cubicBezTo>
                  <a:pt x="4046" y="12991"/>
                  <a:pt x="2019" y="15012"/>
                  <a:pt x="0" y="17024"/>
                </a:cubicBezTo>
                <a:cubicBezTo>
                  <a:pt x="166" y="17359"/>
                  <a:pt x="297" y="17644"/>
                  <a:pt x="450" y="17921"/>
                </a:cubicBezTo>
                <a:cubicBezTo>
                  <a:pt x="559" y="18117"/>
                  <a:pt x="570" y="18299"/>
                  <a:pt x="443" y="18491"/>
                </a:cubicBezTo>
                <a:cubicBezTo>
                  <a:pt x="355" y="18625"/>
                  <a:pt x="277" y="18763"/>
                  <a:pt x="214" y="18906"/>
                </a:cubicBezTo>
                <a:cubicBezTo>
                  <a:pt x="179" y="18986"/>
                  <a:pt x="139" y="19096"/>
                  <a:pt x="175" y="19164"/>
                </a:cubicBezTo>
                <a:cubicBezTo>
                  <a:pt x="462" y="19717"/>
                  <a:pt x="876" y="20186"/>
                  <a:pt x="1406" y="20550"/>
                </a:cubicBezTo>
                <a:cubicBezTo>
                  <a:pt x="1668" y="20457"/>
                  <a:pt x="1862" y="20370"/>
                  <a:pt x="2068" y="20319"/>
                </a:cubicBezTo>
                <a:cubicBezTo>
                  <a:pt x="2305" y="20259"/>
                  <a:pt x="2506" y="20384"/>
                  <a:pt x="2432" y="20567"/>
                </a:cubicBezTo>
                <a:cubicBezTo>
                  <a:pt x="2271" y="20967"/>
                  <a:pt x="2606" y="21165"/>
                  <a:pt x="2838" y="21403"/>
                </a:cubicBezTo>
                <a:cubicBezTo>
                  <a:pt x="3027" y="21596"/>
                  <a:pt x="3335" y="21593"/>
                  <a:pt x="3548" y="21414"/>
                </a:cubicBezTo>
                <a:cubicBezTo>
                  <a:pt x="3624" y="21350"/>
                  <a:pt x="3679" y="21268"/>
                  <a:pt x="3745" y="21195"/>
                </a:cubicBezTo>
                <a:cubicBezTo>
                  <a:pt x="5406" y="19353"/>
                  <a:pt x="7068" y="17510"/>
                  <a:pt x="8732" y="15669"/>
                </a:cubicBezTo>
                <a:cubicBezTo>
                  <a:pt x="8850" y="15538"/>
                  <a:pt x="8982" y="15417"/>
                  <a:pt x="9151" y="15248"/>
                </a:cubicBezTo>
                <a:cubicBezTo>
                  <a:pt x="9312" y="15457"/>
                  <a:pt x="9442" y="15618"/>
                  <a:pt x="9566" y="15782"/>
                </a:cubicBezTo>
                <a:cubicBezTo>
                  <a:pt x="10552" y="17091"/>
                  <a:pt x="11622" y="18348"/>
                  <a:pt x="12799" y="19538"/>
                </a:cubicBezTo>
                <a:cubicBezTo>
                  <a:pt x="13137" y="19880"/>
                  <a:pt x="13363" y="19913"/>
                  <a:pt x="13764" y="19639"/>
                </a:cubicBezTo>
                <a:cubicBezTo>
                  <a:pt x="14071" y="19429"/>
                  <a:pt x="14340" y="19181"/>
                  <a:pt x="14638" y="18942"/>
                </a:cubicBezTo>
                <a:cubicBezTo>
                  <a:pt x="14977" y="19118"/>
                  <a:pt x="15325" y="19299"/>
                  <a:pt x="15670" y="19479"/>
                </a:cubicBezTo>
                <a:cubicBezTo>
                  <a:pt x="15874" y="19336"/>
                  <a:pt x="16024" y="19228"/>
                  <a:pt x="16179" y="19123"/>
                </a:cubicBezTo>
                <a:cubicBezTo>
                  <a:pt x="16407" y="18969"/>
                  <a:pt x="16586" y="18817"/>
                  <a:pt x="16625" y="18532"/>
                </a:cubicBezTo>
                <a:cubicBezTo>
                  <a:pt x="16663" y="18245"/>
                  <a:pt x="16848" y="17980"/>
                  <a:pt x="17238" y="17893"/>
                </a:cubicBezTo>
                <a:cubicBezTo>
                  <a:pt x="17537" y="17826"/>
                  <a:pt x="17736" y="17646"/>
                  <a:pt x="17893" y="17435"/>
                </a:cubicBezTo>
                <a:cubicBezTo>
                  <a:pt x="18144" y="17098"/>
                  <a:pt x="18337" y="16737"/>
                  <a:pt x="18424" y="16377"/>
                </a:cubicBezTo>
                <a:cubicBezTo>
                  <a:pt x="16705" y="14528"/>
                  <a:pt x="15014" y="12708"/>
                  <a:pt x="13308" y="10873"/>
                </a:cubicBezTo>
                <a:cubicBezTo>
                  <a:pt x="13494" y="10665"/>
                  <a:pt x="13612" y="10530"/>
                  <a:pt x="13734" y="10397"/>
                </a:cubicBezTo>
                <a:cubicBezTo>
                  <a:pt x="15805" y="8137"/>
                  <a:pt x="18039" y="6000"/>
                  <a:pt x="20413" y="3968"/>
                </a:cubicBezTo>
                <a:cubicBezTo>
                  <a:pt x="20703" y="3719"/>
                  <a:pt x="20983" y="3471"/>
                  <a:pt x="21190" y="3153"/>
                </a:cubicBezTo>
                <a:cubicBezTo>
                  <a:pt x="21585" y="2544"/>
                  <a:pt x="21600" y="2565"/>
                  <a:pt x="21129" y="2026"/>
                </a:cubicBezTo>
                <a:cubicBezTo>
                  <a:pt x="20955" y="1827"/>
                  <a:pt x="20762" y="1776"/>
                  <a:pt x="20487" y="1772"/>
                </a:cubicBezTo>
                <a:cubicBezTo>
                  <a:pt x="19961" y="1764"/>
                  <a:pt x="19720" y="1486"/>
                  <a:pt x="19806" y="1064"/>
                </a:cubicBezTo>
                <a:cubicBezTo>
                  <a:pt x="19825" y="971"/>
                  <a:pt x="19804" y="847"/>
                  <a:pt x="19743" y="773"/>
                </a:cubicBezTo>
                <a:cubicBezTo>
                  <a:pt x="19597" y="599"/>
                  <a:pt x="19434" y="429"/>
                  <a:pt x="19245" y="289"/>
                </a:cubicBezTo>
                <a:cubicBezTo>
                  <a:pt x="18978" y="92"/>
                  <a:pt x="18816" y="-4"/>
                  <a:pt x="18655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 panose="02000503000000020004"/>
              </a:defRPr>
            </a:pPr>
            <a:endParaRPr>
              <a:latin typeface="Helvetica Neue" panose="02000503000000020004"/>
            </a:endParaRPr>
          </a:p>
        </p:txBody>
      </p:sp>
      <p:sp>
        <p:nvSpPr>
          <p:cNvPr id="46" name="Dingbat 叉号">
            <a:extLst>
              <a:ext uri="{FF2B5EF4-FFF2-40B4-BE49-F238E27FC236}">
                <a16:creationId xmlns:a16="http://schemas.microsoft.com/office/drawing/2014/main" id="{D98F9254-EA2B-4A51-94FD-0DB089B37804}"/>
              </a:ext>
            </a:extLst>
          </p:cNvPr>
          <p:cNvSpPr/>
          <p:nvPr/>
        </p:nvSpPr>
        <p:spPr>
          <a:xfrm>
            <a:off x="5324321" y="3631933"/>
            <a:ext cx="390177" cy="4610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4" h="21548" extrusionOk="0">
                <a:moveTo>
                  <a:pt x="18655" y="0"/>
                </a:moveTo>
                <a:cubicBezTo>
                  <a:pt x="18494" y="5"/>
                  <a:pt x="18333" y="109"/>
                  <a:pt x="18066" y="314"/>
                </a:cubicBezTo>
                <a:cubicBezTo>
                  <a:pt x="15478" y="2289"/>
                  <a:pt x="13027" y="4381"/>
                  <a:pt x="10727" y="6600"/>
                </a:cubicBezTo>
                <a:cubicBezTo>
                  <a:pt x="10587" y="6735"/>
                  <a:pt x="10434" y="6862"/>
                  <a:pt x="10258" y="7020"/>
                </a:cubicBezTo>
                <a:cubicBezTo>
                  <a:pt x="10102" y="6832"/>
                  <a:pt x="9974" y="6685"/>
                  <a:pt x="9856" y="6533"/>
                </a:cubicBezTo>
                <a:cubicBezTo>
                  <a:pt x="8908" y="5315"/>
                  <a:pt x="7971" y="4091"/>
                  <a:pt x="7009" y="2882"/>
                </a:cubicBezTo>
                <a:cubicBezTo>
                  <a:pt x="6625" y="2399"/>
                  <a:pt x="6178" y="1951"/>
                  <a:pt x="5769" y="1483"/>
                </a:cubicBezTo>
                <a:cubicBezTo>
                  <a:pt x="5573" y="1260"/>
                  <a:pt x="5327" y="1254"/>
                  <a:pt x="5044" y="1314"/>
                </a:cubicBezTo>
                <a:cubicBezTo>
                  <a:pt x="4759" y="1375"/>
                  <a:pt x="4593" y="1540"/>
                  <a:pt x="4590" y="1770"/>
                </a:cubicBezTo>
                <a:cubicBezTo>
                  <a:pt x="4583" y="2129"/>
                  <a:pt x="4349" y="2291"/>
                  <a:pt x="3989" y="2389"/>
                </a:cubicBezTo>
                <a:cubicBezTo>
                  <a:pt x="3741" y="2232"/>
                  <a:pt x="3498" y="2079"/>
                  <a:pt x="3221" y="1904"/>
                </a:cubicBezTo>
                <a:cubicBezTo>
                  <a:pt x="2922" y="2176"/>
                  <a:pt x="2660" y="2427"/>
                  <a:pt x="2382" y="2665"/>
                </a:cubicBezTo>
                <a:cubicBezTo>
                  <a:pt x="2135" y="2876"/>
                  <a:pt x="2125" y="3090"/>
                  <a:pt x="2231" y="3371"/>
                </a:cubicBezTo>
                <a:cubicBezTo>
                  <a:pt x="3179" y="5877"/>
                  <a:pt x="4394" y="8283"/>
                  <a:pt x="5880" y="10593"/>
                </a:cubicBezTo>
                <a:cubicBezTo>
                  <a:pt x="5956" y="10712"/>
                  <a:pt x="6024" y="10835"/>
                  <a:pt x="6094" y="10951"/>
                </a:cubicBezTo>
                <a:cubicBezTo>
                  <a:pt x="4046" y="12991"/>
                  <a:pt x="2019" y="15012"/>
                  <a:pt x="0" y="17024"/>
                </a:cubicBezTo>
                <a:cubicBezTo>
                  <a:pt x="166" y="17359"/>
                  <a:pt x="297" y="17644"/>
                  <a:pt x="450" y="17921"/>
                </a:cubicBezTo>
                <a:cubicBezTo>
                  <a:pt x="559" y="18117"/>
                  <a:pt x="570" y="18299"/>
                  <a:pt x="443" y="18491"/>
                </a:cubicBezTo>
                <a:cubicBezTo>
                  <a:pt x="355" y="18625"/>
                  <a:pt x="277" y="18763"/>
                  <a:pt x="214" y="18906"/>
                </a:cubicBezTo>
                <a:cubicBezTo>
                  <a:pt x="179" y="18986"/>
                  <a:pt x="139" y="19096"/>
                  <a:pt x="175" y="19164"/>
                </a:cubicBezTo>
                <a:cubicBezTo>
                  <a:pt x="462" y="19717"/>
                  <a:pt x="876" y="20186"/>
                  <a:pt x="1406" y="20550"/>
                </a:cubicBezTo>
                <a:cubicBezTo>
                  <a:pt x="1668" y="20457"/>
                  <a:pt x="1862" y="20370"/>
                  <a:pt x="2068" y="20319"/>
                </a:cubicBezTo>
                <a:cubicBezTo>
                  <a:pt x="2305" y="20259"/>
                  <a:pt x="2506" y="20384"/>
                  <a:pt x="2432" y="20567"/>
                </a:cubicBezTo>
                <a:cubicBezTo>
                  <a:pt x="2271" y="20967"/>
                  <a:pt x="2606" y="21165"/>
                  <a:pt x="2838" y="21403"/>
                </a:cubicBezTo>
                <a:cubicBezTo>
                  <a:pt x="3027" y="21596"/>
                  <a:pt x="3335" y="21593"/>
                  <a:pt x="3548" y="21414"/>
                </a:cubicBezTo>
                <a:cubicBezTo>
                  <a:pt x="3624" y="21350"/>
                  <a:pt x="3679" y="21268"/>
                  <a:pt x="3745" y="21195"/>
                </a:cubicBezTo>
                <a:cubicBezTo>
                  <a:pt x="5406" y="19353"/>
                  <a:pt x="7068" y="17510"/>
                  <a:pt x="8732" y="15669"/>
                </a:cubicBezTo>
                <a:cubicBezTo>
                  <a:pt x="8850" y="15538"/>
                  <a:pt x="8982" y="15417"/>
                  <a:pt x="9151" y="15248"/>
                </a:cubicBezTo>
                <a:cubicBezTo>
                  <a:pt x="9312" y="15457"/>
                  <a:pt x="9442" y="15618"/>
                  <a:pt x="9566" y="15782"/>
                </a:cubicBezTo>
                <a:cubicBezTo>
                  <a:pt x="10552" y="17091"/>
                  <a:pt x="11622" y="18348"/>
                  <a:pt x="12799" y="19538"/>
                </a:cubicBezTo>
                <a:cubicBezTo>
                  <a:pt x="13137" y="19880"/>
                  <a:pt x="13363" y="19913"/>
                  <a:pt x="13764" y="19639"/>
                </a:cubicBezTo>
                <a:cubicBezTo>
                  <a:pt x="14071" y="19429"/>
                  <a:pt x="14340" y="19181"/>
                  <a:pt x="14638" y="18942"/>
                </a:cubicBezTo>
                <a:cubicBezTo>
                  <a:pt x="14977" y="19118"/>
                  <a:pt x="15325" y="19299"/>
                  <a:pt x="15670" y="19479"/>
                </a:cubicBezTo>
                <a:cubicBezTo>
                  <a:pt x="15874" y="19336"/>
                  <a:pt x="16024" y="19228"/>
                  <a:pt x="16179" y="19123"/>
                </a:cubicBezTo>
                <a:cubicBezTo>
                  <a:pt x="16407" y="18969"/>
                  <a:pt x="16586" y="18817"/>
                  <a:pt x="16625" y="18532"/>
                </a:cubicBezTo>
                <a:cubicBezTo>
                  <a:pt x="16663" y="18245"/>
                  <a:pt x="16848" y="17980"/>
                  <a:pt x="17238" y="17893"/>
                </a:cubicBezTo>
                <a:cubicBezTo>
                  <a:pt x="17537" y="17826"/>
                  <a:pt x="17736" y="17646"/>
                  <a:pt x="17893" y="17435"/>
                </a:cubicBezTo>
                <a:cubicBezTo>
                  <a:pt x="18144" y="17098"/>
                  <a:pt x="18337" y="16737"/>
                  <a:pt x="18424" y="16377"/>
                </a:cubicBezTo>
                <a:cubicBezTo>
                  <a:pt x="16705" y="14528"/>
                  <a:pt x="15014" y="12708"/>
                  <a:pt x="13308" y="10873"/>
                </a:cubicBezTo>
                <a:cubicBezTo>
                  <a:pt x="13494" y="10665"/>
                  <a:pt x="13612" y="10530"/>
                  <a:pt x="13734" y="10397"/>
                </a:cubicBezTo>
                <a:cubicBezTo>
                  <a:pt x="15805" y="8137"/>
                  <a:pt x="18039" y="6000"/>
                  <a:pt x="20413" y="3968"/>
                </a:cubicBezTo>
                <a:cubicBezTo>
                  <a:pt x="20703" y="3719"/>
                  <a:pt x="20983" y="3471"/>
                  <a:pt x="21190" y="3153"/>
                </a:cubicBezTo>
                <a:cubicBezTo>
                  <a:pt x="21585" y="2544"/>
                  <a:pt x="21600" y="2565"/>
                  <a:pt x="21129" y="2026"/>
                </a:cubicBezTo>
                <a:cubicBezTo>
                  <a:pt x="20955" y="1827"/>
                  <a:pt x="20762" y="1776"/>
                  <a:pt x="20487" y="1772"/>
                </a:cubicBezTo>
                <a:cubicBezTo>
                  <a:pt x="19961" y="1764"/>
                  <a:pt x="19720" y="1486"/>
                  <a:pt x="19806" y="1064"/>
                </a:cubicBezTo>
                <a:cubicBezTo>
                  <a:pt x="19825" y="971"/>
                  <a:pt x="19804" y="847"/>
                  <a:pt x="19743" y="773"/>
                </a:cubicBezTo>
                <a:cubicBezTo>
                  <a:pt x="19597" y="599"/>
                  <a:pt x="19434" y="429"/>
                  <a:pt x="19245" y="289"/>
                </a:cubicBezTo>
                <a:cubicBezTo>
                  <a:pt x="18978" y="92"/>
                  <a:pt x="18816" y="-4"/>
                  <a:pt x="18655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 panose="02000503000000020004"/>
              </a:defRPr>
            </a:pPr>
            <a:endParaRPr>
              <a:latin typeface="Helvetica Neue" panose="02000503000000020004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65EDD0E-2E2F-4139-97E5-BE5DEEBDDB71}"/>
              </a:ext>
            </a:extLst>
          </p:cNvPr>
          <p:cNvSpPr txBox="1"/>
          <p:nvPr/>
        </p:nvSpPr>
        <p:spPr>
          <a:xfrm>
            <a:off x="229811" y="903937"/>
            <a:ext cx="3888501" cy="4534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为什么需要</a:t>
            </a:r>
            <a:r>
              <a:rPr kumimoji="1"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masked Attention?</a:t>
            </a:r>
            <a:endParaRPr kumimoji="1"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1BA0CE1E-74A3-4FD8-BF11-F3005FF3A732}"/>
              </a:ext>
            </a:extLst>
          </p:cNvPr>
          <p:cNvSpPr txBox="1"/>
          <p:nvPr/>
        </p:nvSpPr>
        <p:spPr>
          <a:xfrm>
            <a:off x="7950595" y="3625860"/>
            <a:ext cx="2236510" cy="4534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主要针对训练阶段</a:t>
            </a:r>
          </a:p>
        </p:txBody>
      </p:sp>
    </p:spTree>
    <p:extLst>
      <p:ext uri="{BB962C8B-B14F-4D97-AF65-F5344CB8AC3E}">
        <p14:creationId xmlns:p14="http://schemas.microsoft.com/office/powerpoint/2010/main" val="1085335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0" y="-1"/>
            <a:ext cx="12192000" cy="6858002"/>
            <a:chOff x="0" y="-1"/>
            <a:chExt cx="12192000" cy="6858002"/>
          </a:xfrm>
        </p:grpSpPr>
        <p:sp>
          <p:nvSpPr>
            <p:cNvPr id="22" name="矩形 21"/>
            <p:cNvSpPr/>
            <p:nvPr/>
          </p:nvSpPr>
          <p:spPr>
            <a:xfrm>
              <a:off x="0" y="-1"/>
              <a:ext cx="12192000" cy="706266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lumMod val="94000"/>
                    <a:lumOff val="6000"/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0" y="708047"/>
              <a:ext cx="12192000" cy="132378"/>
            </a:xfrm>
            <a:prstGeom prst="rect">
              <a:avLst/>
            </a:prstGeom>
            <a:gradFill>
              <a:gsLst>
                <a:gs pos="0">
                  <a:srgbClr val="C00000">
                    <a:alpha val="32000"/>
                  </a:srgbClr>
                </a:gs>
                <a:gs pos="100000">
                  <a:srgbClr val="C00000">
                    <a:lumMod val="94000"/>
                    <a:lumOff val="6000"/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0" y="6453336"/>
              <a:ext cx="12192000" cy="404665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lumMod val="94000"/>
                    <a:lumOff val="6000"/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133400" y="140547"/>
            <a:ext cx="11901234" cy="6795389"/>
            <a:chOff x="133400" y="140547"/>
            <a:chExt cx="11901234" cy="6795389"/>
          </a:xfrm>
        </p:grpSpPr>
        <p:pic>
          <p:nvPicPr>
            <p:cNvPr id="29" name="图片 28"/>
            <p:cNvPicPr>
              <a:picLocks noChangeAspect="1"/>
            </p:cNvPicPr>
            <p:nvPr/>
          </p:nvPicPr>
          <p:blipFill>
            <a:blip r:embed="rId3" cstate="screen">
              <a:alphaModFix amt="70000"/>
            </a:blip>
            <a:stretch>
              <a:fillRect/>
            </a:stretch>
          </p:blipFill>
          <p:spPr>
            <a:xfrm>
              <a:off x="9840416" y="140547"/>
              <a:ext cx="2031325" cy="403124"/>
            </a:xfrm>
            <a:prstGeom prst="rect">
              <a:avLst/>
            </a:prstGeom>
          </p:spPr>
        </p:pic>
        <p:pic>
          <p:nvPicPr>
            <p:cNvPr id="30" name="图片 29"/>
            <p:cNvPicPr>
              <a:picLocks noChangeAspect="1"/>
            </p:cNvPicPr>
            <p:nvPr/>
          </p:nvPicPr>
          <p:blipFill>
            <a:blip r:embed="rId4" cstate="screen">
              <a:alphaModFix amt="50000"/>
            </a:blip>
            <a:stretch>
              <a:fillRect/>
            </a:stretch>
          </p:blipFill>
          <p:spPr>
            <a:xfrm>
              <a:off x="8996245" y="6572902"/>
              <a:ext cx="3038389" cy="185483"/>
            </a:xfrm>
            <a:prstGeom prst="rect">
              <a:avLst/>
            </a:prstGeom>
          </p:spPr>
        </p:pic>
        <p:pic>
          <p:nvPicPr>
            <p:cNvPr id="31" name="图片 30" descr="图片包含 游戏机, 画, 钟表&#10;&#10;描述已自动生成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3400" y="6453336"/>
              <a:ext cx="2362200" cy="482600"/>
            </a:xfrm>
            <a:prstGeom prst="rect">
              <a:avLst/>
            </a:prstGeom>
          </p:spPr>
        </p:pic>
      </p:grpSp>
      <p:sp>
        <p:nvSpPr>
          <p:cNvPr id="26" name="文本框 25"/>
          <p:cNvSpPr txBox="1"/>
          <p:nvPr/>
        </p:nvSpPr>
        <p:spPr>
          <a:xfrm>
            <a:off x="175107" y="116852"/>
            <a:ext cx="35242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3</a:t>
            </a:r>
          </a:p>
        </p:txBody>
      </p:sp>
      <p:cxnSp>
        <p:nvCxnSpPr>
          <p:cNvPr id="27" name="直线连接符 26"/>
          <p:cNvCxnSpPr/>
          <p:nvPr/>
        </p:nvCxnSpPr>
        <p:spPr>
          <a:xfrm>
            <a:off x="839416" y="124472"/>
            <a:ext cx="0" cy="4188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/>
        </p:nvSpPr>
        <p:spPr>
          <a:xfrm>
            <a:off x="1008331" y="124472"/>
            <a:ext cx="37904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400" b="1" spc="3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Transformer</a:t>
            </a:r>
            <a:r>
              <a:rPr kumimoji="1" lang="zh-CN" altLang="en-US" sz="2400" b="1" spc="3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模块解读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65EDD0E-2E2F-4139-97E5-BE5DEEBDDB71}"/>
              </a:ext>
            </a:extLst>
          </p:cNvPr>
          <p:cNvSpPr txBox="1"/>
          <p:nvPr/>
        </p:nvSpPr>
        <p:spPr>
          <a:xfrm>
            <a:off x="241929" y="841736"/>
            <a:ext cx="2145139" cy="4534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如何进行</a:t>
            </a:r>
            <a:r>
              <a:rPr kumimoji="1"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mask</a:t>
            </a:r>
            <a:r>
              <a:rPr kumimoji="1"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？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BD6D19E5-8DD9-493E-BD3A-C198674EDE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4499" y="1471316"/>
            <a:ext cx="8528119" cy="455610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49443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33251" y="0"/>
            <a:ext cx="12192000" cy="6858002"/>
            <a:chOff x="0" y="-1"/>
            <a:chExt cx="12192000" cy="6858002"/>
          </a:xfrm>
        </p:grpSpPr>
        <p:sp>
          <p:nvSpPr>
            <p:cNvPr id="22" name="矩形 21"/>
            <p:cNvSpPr/>
            <p:nvPr/>
          </p:nvSpPr>
          <p:spPr>
            <a:xfrm>
              <a:off x="0" y="-1"/>
              <a:ext cx="12192000" cy="706266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lumMod val="94000"/>
                    <a:lumOff val="6000"/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0" y="708047"/>
              <a:ext cx="12192000" cy="132378"/>
            </a:xfrm>
            <a:prstGeom prst="rect">
              <a:avLst/>
            </a:prstGeom>
            <a:gradFill>
              <a:gsLst>
                <a:gs pos="0">
                  <a:srgbClr val="C00000">
                    <a:alpha val="32000"/>
                  </a:srgbClr>
                </a:gs>
                <a:gs pos="100000">
                  <a:srgbClr val="C00000">
                    <a:lumMod val="94000"/>
                    <a:lumOff val="6000"/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0" y="6453336"/>
              <a:ext cx="12192000" cy="404665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lumMod val="94000"/>
                    <a:lumOff val="6000"/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166651" y="140548"/>
            <a:ext cx="11901234" cy="6795389"/>
            <a:chOff x="133400" y="140547"/>
            <a:chExt cx="11901234" cy="6795389"/>
          </a:xfrm>
        </p:grpSpPr>
        <p:pic>
          <p:nvPicPr>
            <p:cNvPr id="29" name="图片 28"/>
            <p:cNvPicPr>
              <a:picLocks noChangeAspect="1"/>
            </p:cNvPicPr>
            <p:nvPr/>
          </p:nvPicPr>
          <p:blipFill>
            <a:blip r:embed="rId3" cstate="screen">
              <a:alphaModFix amt="70000"/>
            </a:blip>
            <a:stretch>
              <a:fillRect/>
            </a:stretch>
          </p:blipFill>
          <p:spPr>
            <a:xfrm>
              <a:off x="9840416" y="140547"/>
              <a:ext cx="2031325" cy="403124"/>
            </a:xfrm>
            <a:prstGeom prst="rect">
              <a:avLst/>
            </a:prstGeom>
          </p:spPr>
        </p:pic>
        <p:pic>
          <p:nvPicPr>
            <p:cNvPr id="30" name="图片 29"/>
            <p:cNvPicPr>
              <a:picLocks noChangeAspect="1"/>
            </p:cNvPicPr>
            <p:nvPr/>
          </p:nvPicPr>
          <p:blipFill>
            <a:blip r:embed="rId4" cstate="screen">
              <a:alphaModFix amt="50000"/>
            </a:blip>
            <a:stretch>
              <a:fillRect/>
            </a:stretch>
          </p:blipFill>
          <p:spPr>
            <a:xfrm>
              <a:off x="8996245" y="6572902"/>
              <a:ext cx="3038389" cy="185483"/>
            </a:xfrm>
            <a:prstGeom prst="rect">
              <a:avLst/>
            </a:prstGeom>
          </p:spPr>
        </p:pic>
        <p:pic>
          <p:nvPicPr>
            <p:cNvPr id="31" name="图片 30" descr="图片包含 游戏机, 画, 钟表&#10;&#10;描述已自动生成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3400" y="6453336"/>
              <a:ext cx="2362200" cy="482600"/>
            </a:xfrm>
            <a:prstGeom prst="rect">
              <a:avLst/>
            </a:prstGeom>
          </p:spPr>
        </p:pic>
      </p:grpSp>
      <p:sp>
        <p:nvSpPr>
          <p:cNvPr id="26" name="文本框 25"/>
          <p:cNvSpPr txBox="1"/>
          <p:nvPr/>
        </p:nvSpPr>
        <p:spPr>
          <a:xfrm>
            <a:off x="208358" y="116853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1</a:t>
            </a:r>
            <a:endParaRPr kumimoji="1" lang="zh-CN" altLang="en-US" sz="2400" b="1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27" name="直线连接符 26"/>
          <p:cNvCxnSpPr/>
          <p:nvPr/>
        </p:nvCxnSpPr>
        <p:spPr>
          <a:xfrm>
            <a:off x="872667" y="124473"/>
            <a:ext cx="0" cy="4188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/>
        </p:nvSpPr>
        <p:spPr>
          <a:xfrm>
            <a:off x="1041582" y="124473"/>
            <a:ext cx="37904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sz="2400" b="1" spc="3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什么是</a:t>
            </a:r>
            <a:r>
              <a:rPr kumimoji="1" lang="en-US" altLang="zh-CN" sz="2400" b="1" spc="3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Transformer</a:t>
            </a:r>
            <a:r>
              <a:rPr kumimoji="1" lang="zh-CN" altLang="en-US" sz="2400" b="1" spc="3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？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97F239E-2304-4021-AD7C-DF6E7C5C3B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1137" y="1460418"/>
            <a:ext cx="8420836" cy="4372926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1AD8D717-4379-4816-B9FB-E892773A05C3}"/>
              </a:ext>
            </a:extLst>
          </p:cNvPr>
          <p:cNvSpPr txBox="1"/>
          <p:nvPr/>
        </p:nvSpPr>
        <p:spPr>
          <a:xfrm>
            <a:off x="9111717" y="2566436"/>
            <a:ext cx="2276585" cy="14859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kumimoji="1"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自然语言处理</a:t>
            </a:r>
            <a:endParaRPr kumimoji="1"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kumimoji="1"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计算机视觉</a:t>
            </a:r>
            <a:endParaRPr kumimoji="1"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kumimoji="1"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时序数据处理</a:t>
            </a: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A4D47EE8-7359-4E3B-A431-06547C0C2826}"/>
              </a:ext>
            </a:extLst>
          </p:cNvPr>
          <p:cNvSpPr/>
          <p:nvPr/>
        </p:nvSpPr>
        <p:spPr>
          <a:xfrm>
            <a:off x="1460682" y="3107247"/>
            <a:ext cx="716280" cy="4419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2E86F0C7-732C-493D-8008-808CF0F5DE6A}"/>
              </a:ext>
            </a:extLst>
          </p:cNvPr>
          <p:cNvCxnSpPr>
            <a:cxnSpLocks/>
            <a:stCxn id="5" idx="4"/>
          </p:cNvCxnSpPr>
          <p:nvPr/>
        </p:nvCxnSpPr>
        <p:spPr>
          <a:xfrm>
            <a:off x="1818822" y="3549207"/>
            <a:ext cx="642438" cy="22442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69B7A266-8F3A-41D6-BF33-073994D647EE}"/>
              </a:ext>
            </a:extLst>
          </p:cNvPr>
          <p:cNvSpPr txBox="1"/>
          <p:nvPr/>
        </p:nvSpPr>
        <p:spPr>
          <a:xfrm>
            <a:off x="1276290" y="5854158"/>
            <a:ext cx="3448573" cy="3812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en-US" altLang="zh-CN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</a:t>
            </a:r>
            <a:r>
              <a:rPr kumimoji="1"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eneral </a:t>
            </a:r>
            <a:r>
              <a:rPr kumimoji="1" lang="en-US" altLang="zh-CN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kumimoji="1"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retrained </a:t>
            </a:r>
            <a:r>
              <a:rPr kumimoji="1" lang="en-US" altLang="zh-CN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</a:t>
            </a:r>
            <a:r>
              <a:rPr kumimoji="1"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ransformer</a:t>
            </a:r>
            <a:endParaRPr kumimoji="1" lang="zh-CN" altLang="en-US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87200D43-6784-4505-B0AE-D9F8C490FCED}"/>
              </a:ext>
            </a:extLst>
          </p:cNvPr>
          <p:cNvSpPr txBox="1"/>
          <p:nvPr/>
        </p:nvSpPr>
        <p:spPr>
          <a:xfrm>
            <a:off x="2461260" y="1068501"/>
            <a:ext cx="61112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kumimoji="1"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idirectional </a:t>
            </a:r>
            <a:r>
              <a:rPr kumimoji="1" lang="en-US" altLang="zh-CN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</a:t>
            </a:r>
            <a:r>
              <a:rPr kumimoji="1"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ncoder </a:t>
            </a:r>
            <a:r>
              <a:rPr kumimoji="1" lang="en-US" altLang="zh-CN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</a:t>
            </a:r>
            <a:r>
              <a:rPr kumimoji="1"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epresentations from </a:t>
            </a:r>
            <a:r>
              <a:rPr kumimoji="1" lang="en-US" altLang="zh-CN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</a:t>
            </a:r>
            <a:r>
              <a:rPr kumimoji="1"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ransformers</a:t>
            </a:r>
            <a:endParaRPr kumimoji="1" lang="zh-CN" altLang="en-US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9E51EEAD-75A1-4FC0-95B3-D9BD6345D271}"/>
              </a:ext>
            </a:extLst>
          </p:cNvPr>
          <p:cNvSpPr/>
          <p:nvPr/>
        </p:nvSpPr>
        <p:spPr>
          <a:xfrm>
            <a:off x="1824084" y="2241701"/>
            <a:ext cx="716280" cy="4419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FC4E7938-2B51-4C79-ABCB-A4D5EE9F2CC4}"/>
              </a:ext>
            </a:extLst>
          </p:cNvPr>
          <p:cNvCxnSpPr>
            <a:stCxn id="33" idx="0"/>
            <a:endCxn id="3" idx="0"/>
          </p:cNvCxnSpPr>
          <p:nvPr/>
        </p:nvCxnSpPr>
        <p:spPr>
          <a:xfrm flipV="1">
            <a:off x="2182224" y="1460418"/>
            <a:ext cx="2489331" cy="78128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34187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0" y="-1"/>
            <a:ext cx="12192000" cy="6858002"/>
            <a:chOff x="0" y="-1"/>
            <a:chExt cx="12192000" cy="6858002"/>
          </a:xfrm>
        </p:grpSpPr>
        <p:sp>
          <p:nvSpPr>
            <p:cNvPr id="22" name="矩形 21"/>
            <p:cNvSpPr/>
            <p:nvPr/>
          </p:nvSpPr>
          <p:spPr>
            <a:xfrm>
              <a:off x="0" y="-1"/>
              <a:ext cx="12192000" cy="706266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lumMod val="94000"/>
                    <a:lumOff val="6000"/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0" y="708047"/>
              <a:ext cx="12192000" cy="132378"/>
            </a:xfrm>
            <a:prstGeom prst="rect">
              <a:avLst/>
            </a:prstGeom>
            <a:gradFill>
              <a:gsLst>
                <a:gs pos="0">
                  <a:srgbClr val="C00000">
                    <a:alpha val="32000"/>
                  </a:srgbClr>
                </a:gs>
                <a:gs pos="100000">
                  <a:srgbClr val="C00000">
                    <a:lumMod val="94000"/>
                    <a:lumOff val="6000"/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0" y="6453336"/>
              <a:ext cx="12192000" cy="404665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lumMod val="94000"/>
                    <a:lumOff val="6000"/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133400" y="140547"/>
            <a:ext cx="11901234" cy="6795389"/>
            <a:chOff x="133400" y="140547"/>
            <a:chExt cx="11901234" cy="6795389"/>
          </a:xfrm>
        </p:grpSpPr>
        <p:pic>
          <p:nvPicPr>
            <p:cNvPr id="29" name="图片 28"/>
            <p:cNvPicPr>
              <a:picLocks noChangeAspect="1"/>
            </p:cNvPicPr>
            <p:nvPr/>
          </p:nvPicPr>
          <p:blipFill>
            <a:blip r:embed="rId3" cstate="screen">
              <a:alphaModFix amt="70000"/>
            </a:blip>
            <a:stretch>
              <a:fillRect/>
            </a:stretch>
          </p:blipFill>
          <p:spPr>
            <a:xfrm>
              <a:off x="9840416" y="140547"/>
              <a:ext cx="2031325" cy="403124"/>
            </a:xfrm>
            <a:prstGeom prst="rect">
              <a:avLst/>
            </a:prstGeom>
          </p:spPr>
        </p:pic>
        <p:pic>
          <p:nvPicPr>
            <p:cNvPr id="30" name="图片 29"/>
            <p:cNvPicPr>
              <a:picLocks noChangeAspect="1"/>
            </p:cNvPicPr>
            <p:nvPr/>
          </p:nvPicPr>
          <p:blipFill>
            <a:blip r:embed="rId4" cstate="screen">
              <a:alphaModFix amt="50000"/>
            </a:blip>
            <a:stretch>
              <a:fillRect/>
            </a:stretch>
          </p:blipFill>
          <p:spPr>
            <a:xfrm>
              <a:off x="8996245" y="6572902"/>
              <a:ext cx="3038389" cy="185483"/>
            </a:xfrm>
            <a:prstGeom prst="rect">
              <a:avLst/>
            </a:prstGeom>
          </p:spPr>
        </p:pic>
        <p:pic>
          <p:nvPicPr>
            <p:cNvPr id="31" name="图片 30" descr="图片包含 游戏机, 画, 钟表&#10;&#10;描述已自动生成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3400" y="6453336"/>
              <a:ext cx="2362200" cy="482600"/>
            </a:xfrm>
            <a:prstGeom prst="rect">
              <a:avLst/>
            </a:prstGeom>
          </p:spPr>
        </p:pic>
      </p:grpSp>
      <p:sp>
        <p:nvSpPr>
          <p:cNvPr id="26" name="文本框 25"/>
          <p:cNvSpPr txBox="1"/>
          <p:nvPr/>
        </p:nvSpPr>
        <p:spPr>
          <a:xfrm>
            <a:off x="175107" y="116852"/>
            <a:ext cx="35242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3</a:t>
            </a:r>
          </a:p>
        </p:txBody>
      </p:sp>
      <p:cxnSp>
        <p:nvCxnSpPr>
          <p:cNvPr id="27" name="直线连接符 26"/>
          <p:cNvCxnSpPr/>
          <p:nvPr/>
        </p:nvCxnSpPr>
        <p:spPr>
          <a:xfrm>
            <a:off x="839416" y="124472"/>
            <a:ext cx="0" cy="4188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/>
        </p:nvSpPr>
        <p:spPr>
          <a:xfrm>
            <a:off x="1008331" y="124472"/>
            <a:ext cx="37904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400" b="1" spc="3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Transformer</a:t>
            </a:r>
            <a:r>
              <a:rPr kumimoji="1" lang="zh-CN" altLang="en-US" sz="2400" b="1" spc="3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模块解读</a:t>
            </a:r>
          </a:p>
        </p:txBody>
      </p:sp>
      <p:pic>
        <p:nvPicPr>
          <p:cNvPr id="47" name="图像" descr="图像">
            <a:extLst>
              <a:ext uri="{FF2B5EF4-FFF2-40B4-BE49-F238E27FC236}">
                <a16:creationId xmlns:a16="http://schemas.microsoft.com/office/drawing/2014/main" id="{6A386E88-81B3-454C-B89E-9BB0E26CDD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5107" y="1814289"/>
            <a:ext cx="4935002" cy="3447637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48" name="图像" descr="图像">
            <a:extLst>
              <a:ext uri="{FF2B5EF4-FFF2-40B4-BE49-F238E27FC236}">
                <a16:creationId xmlns:a16="http://schemas.microsoft.com/office/drawing/2014/main" id="{759D8A3F-3BA6-4410-866D-B2E1C3BA7BF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14588"/>
          <a:stretch/>
        </p:blipFill>
        <p:spPr>
          <a:xfrm>
            <a:off x="7234332" y="2064925"/>
            <a:ext cx="4383316" cy="273704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49" name="箭头: 右 48">
            <a:extLst>
              <a:ext uri="{FF2B5EF4-FFF2-40B4-BE49-F238E27FC236}">
                <a16:creationId xmlns:a16="http://schemas.microsoft.com/office/drawing/2014/main" id="{B0B403A0-B9FE-480E-8138-5100CB48AB46}"/>
              </a:ext>
            </a:extLst>
          </p:cNvPr>
          <p:cNvSpPr/>
          <p:nvPr/>
        </p:nvSpPr>
        <p:spPr>
          <a:xfrm>
            <a:off x="5460688" y="3122107"/>
            <a:ext cx="1513840" cy="5994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0B43A956-1F0C-48A7-BE1E-71CFE5B15C04}"/>
              </a:ext>
            </a:extLst>
          </p:cNvPr>
          <p:cNvSpPr txBox="1"/>
          <p:nvPr/>
        </p:nvSpPr>
        <p:spPr>
          <a:xfrm>
            <a:off x="175107" y="912248"/>
            <a:ext cx="954108" cy="4534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交互层</a:t>
            </a:r>
          </a:p>
        </p:txBody>
      </p:sp>
    </p:spTree>
    <p:extLst>
      <p:ext uri="{BB962C8B-B14F-4D97-AF65-F5344CB8AC3E}">
        <p14:creationId xmlns:p14="http://schemas.microsoft.com/office/powerpoint/2010/main" val="23823957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44334C2-B9B9-432E-AF3A-8D432B61E09A}"/>
              </a:ext>
            </a:extLst>
          </p:cNvPr>
          <p:cNvSpPr txBox="1">
            <a:spLocks/>
          </p:cNvSpPr>
          <p:nvPr/>
        </p:nvSpPr>
        <p:spPr>
          <a:xfrm>
            <a:off x="825500" y="1122528"/>
            <a:ext cx="11200583" cy="4942108"/>
          </a:xfrm>
          <a:prstGeom prst="rect">
            <a:avLst/>
          </a:prstGeom>
        </p:spPr>
        <p:txBody>
          <a:bodyPr vert="horz" lIns="45842" tIns="22921" rIns="45842" bIns="22921" rtlCol="0">
            <a:noAutofit/>
          </a:bodyPr>
          <a:lstStyle>
            <a:lvl1pPr marL="457200" indent="-45720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4800" kern="1200">
                <a:solidFill>
                  <a:srgbClr val="002856"/>
                </a:solidFill>
                <a:latin typeface="+mn-lt"/>
                <a:ea typeface="+mn-ea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400" kern="1200">
                <a:solidFill>
                  <a:srgbClr val="002856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rgbClr val="002856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rgbClr val="002856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rgbClr val="002856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607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什么是</a:t>
            </a:r>
            <a:r>
              <a:rPr lang="en-US" altLang="zh-CN" sz="2607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Transformer</a:t>
            </a:r>
            <a:r>
              <a:rPr lang="zh-CN" altLang="en-US" sz="2607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？</a:t>
            </a:r>
            <a:r>
              <a:rPr lang="en-US" altLang="zh-CN" sz="2607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&amp; </a:t>
            </a:r>
            <a:r>
              <a:rPr lang="zh-CN" altLang="en-US" sz="2607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为什么需要</a:t>
            </a:r>
            <a:r>
              <a:rPr lang="en-US" altLang="zh-CN" sz="2607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Transformer</a:t>
            </a:r>
            <a:r>
              <a:rPr lang="zh-CN" altLang="en-US" sz="2607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？</a:t>
            </a:r>
            <a:endParaRPr lang="en-US" altLang="zh-CN" sz="2607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607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从</a:t>
            </a:r>
            <a:r>
              <a:rPr lang="en-US" altLang="zh-CN" sz="2607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Attention</a:t>
            </a:r>
            <a:r>
              <a:rPr lang="zh-CN" altLang="en-US" sz="2607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到</a:t>
            </a:r>
            <a:r>
              <a:rPr lang="en-US" altLang="zh-CN" sz="2607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Self-Attention</a:t>
            </a:r>
          </a:p>
          <a:p>
            <a:pPr>
              <a:lnSpc>
                <a:spcPct val="150000"/>
              </a:lnSpc>
            </a:pPr>
            <a:r>
              <a:rPr lang="en-US" altLang="zh-CN" sz="2607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Transformer</a:t>
            </a:r>
            <a:r>
              <a:rPr lang="zh-CN" altLang="en-US" sz="2607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模块解读</a:t>
            </a:r>
            <a:endParaRPr lang="en-US" altLang="zh-CN" sz="2607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607" b="1" dirty="0">
                <a:solidFill>
                  <a:schemeClr val="accent5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Vision Transformer</a:t>
            </a:r>
          </a:p>
        </p:txBody>
      </p:sp>
    </p:spTree>
    <p:extLst>
      <p:ext uri="{BB962C8B-B14F-4D97-AF65-F5344CB8AC3E}">
        <p14:creationId xmlns:p14="http://schemas.microsoft.com/office/powerpoint/2010/main" val="40918550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0" y="-1"/>
            <a:ext cx="12192000" cy="6858002"/>
            <a:chOff x="0" y="-1"/>
            <a:chExt cx="12192000" cy="6858002"/>
          </a:xfrm>
        </p:grpSpPr>
        <p:sp>
          <p:nvSpPr>
            <p:cNvPr id="22" name="矩形 21"/>
            <p:cNvSpPr/>
            <p:nvPr/>
          </p:nvSpPr>
          <p:spPr>
            <a:xfrm>
              <a:off x="0" y="-1"/>
              <a:ext cx="12192000" cy="706266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lumMod val="94000"/>
                    <a:lumOff val="6000"/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0" y="708047"/>
              <a:ext cx="12192000" cy="132378"/>
            </a:xfrm>
            <a:prstGeom prst="rect">
              <a:avLst/>
            </a:prstGeom>
            <a:gradFill>
              <a:gsLst>
                <a:gs pos="0">
                  <a:srgbClr val="C00000">
                    <a:alpha val="32000"/>
                  </a:srgbClr>
                </a:gs>
                <a:gs pos="100000">
                  <a:srgbClr val="C00000">
                    <a:lumMod val="94000"/>
                    <a:lumOff val="6000"/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0" y="6453336"/>
              <a:ext cx="12192000" cy="404665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lumMod val="94000"/>
                    <a:lumOff val="6000"/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133400" y="140547"/>
            <a:ext cx="11901234" cy="6795389"/>
            <a:chOff x="133400" y="140547"/>
            <a:chExt cx="11901234" cy="6795389"/>
          </a:xfrm>
        </p:grpSpPr>
        <p:pic>
          <p:nvPicPr>
            <p:cNvPr id="29" name="图片 28"/>
            <p:cNvPicPr>
              <a:picLocks noChangeAspect="1"/>
            </p:cNvPicPr>
            <p:nvPr/>
          </p:nvPicPr>
          <p:blipFill>
            <a:blip r:embed="rId3" cstate="screen">
              <a:alphaModFix amt="70000"/>
            </a:blip>
            <a:stretch>
              <a:fillRect/>
            </a:stretch>
          </p:blipFill>
          <p:spPr>
            <a:xfrm>
              <a:off x="9840416" y="140547"/>
              <a:ext cx="2031325" cy="403124"/>
            </a:xfrm>
            <a:prstGeom prst="rect">
              <a:avLst/>
            </a:prstGeom>
          </p:spPr>
        </p:pic>
        <p:pic>
          <p:nvPicPr>
            <p:cNvPr id="30" name="图片 29"/>
            <p:cNvPicPr>
              <a:picLocks noChangeAspect="1"/>
            </p:cNvPicPr>
            <p:nvPr/>
          </p:nvPicPr>
          <p:blipFill>
            <a:blip r:embed="rId4" cstate="screen">
              <a:alphaModFix amt="50000"/>
            </a:blip>
            <a:stretch>
              <a:fillRect/>
            </a:stretch>
          </p:blipFill>
          <p:spPr>
            <a:xfrm>
              <a:off x="8996245" y="6572902"/>
              <a:ext cx="3038389" cy="185483"/>
            </a:xfrm>
            <a:prstGeom prst="rect">
              <a:avLst/>
            </a:prstGeom>
          </p:spPr>
        </p:pic>
        <p:pic>
          <p:nvPicPr>
            <p:cNvPr id="31" name="图片 30" descr="图片包含 游戏机, 画, 钟表&#10;&#10;描述已自动生成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3400" y="6453336"/>
              <a:ext cx="2362200" cy="482600"/>
            </a:xfrm>
            <a:prstGeom prst="rect">
              <a:avLst/>
            </a:prstGeom>
          </p:spPr>
        </p:pic>
      </p:grpSp>
      <p:sp>
        <p:nvSpPr>
          <p:cNvPr id="26" name="文本框 25"/>
          <p:cNvSpPr txBox="1"/>
          <p:nvPr/>
        </p:nvSpPr>
        <p:spPr>
          <a:xfrm>
            <a:off x="175107" y="116852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4</a:t>
            </a:r>
          </a:p>
        </p:txBody>
      </p:sp>
      <p:cxnSp>
        <p:nvCxnSpPr>
          <p:cNvPr id="27" name="直线连接符 26"/>
          <p:cNvCxnSpPr/>
          <p:nvPr/>
        </p:nvCxnSpPr>
        <p:spPr>
          <a:xfrm>
            <a:off x="839416" y="124472"/>
            <a:ext cx="0" cy="4188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/>
        </p:nvSpPr>
        <p:spPr>
          <a:xfrm>
            <a:off x="1008331" y="124472"/>
            <a:ext cx="3675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400" b="1" spc="3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Vision Transformer</a:t>
            </a:r>
            <a:endParaRPr kumimoji="1" lang="zh-CN" altLang="en-US" sz="2400" b="1" spc="300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51CC5737-FC7C-4EF5-84F2-6CBEC07FE0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33" r="9180" b="27128"/>
          <a:stretch/>
        </p:blipFill>
        <p:spPr bwMode="auto">
          <a:xfrm>
            <a:off x="0" y="1161405"/>
            <a:ext cx="7402664" cy="412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74FD5D73-8487-4252-9E88-7705300499B0}"/>
              </a:ext>
            </a:extLst>
          </p:cNvPr>
          <p:cNvSpPr txBox="1"/>
          <p:nvPr/>
        </p:nvSpPr>
        <p:spPr>
          <a:xfrm>
            <a:off x="7402664" y="1158193"/>
            <a:ext cx="4484870" cy="37421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1600" b="1" i="0" dirty="0">
                <a:solidFill>
                  <a:srgbClr val="191B1F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Linear Projection of Flattened Patches</a:t>
            </a:r>
            <a:r>
              <a:rPr lang="zh-CN" altLang="en-US" sz="1600" b="1" i="0" dirty="0">
                <a:solidFill>
                  <a:srgbClr val="191B1F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层</a:t>
            </a:r>
            <a:r>
              <a:rPr lang="zh-CN" altLang="en-US" sz="1600" b="1" dirty="0">
                <a:solidFill>
                  <a:srgbClr val="191B1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600" b="0" i="0" dirty="0">
                <a:solidFill>
                  <a:srgbClr val="191B1F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主要用于将输入的图片数据转化为适合</a:t>
            </a:r>
            <a:r>
              <a:rPr lang="en-US" altLang="zh-CN" sz="1600" b="0" i="0" dirty="0">
                <a:solidFill>
                  <a:srgbClr val="191B1F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Transformer</a:t>
            </a:r>
            <a:r>
              <a:rPr lang="zh-CN" altLang="en-US" sz="1600" b="0" i="0" dirty="0">
                <a:solidFill>
                  <a:srgbClr val="191B1F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结构处理的形式</a:t>
            </a:r>
            <a:r>
              <a:rPr lang="zh-CN" altLang="en-US" sz="1600" dirty="0">
                <a:solidFill>
                  <a:srgbClr val="191B1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en-US" altLang="zh-CN" sz="1600" b="0" i="0" dirty="0">
              <a:solidFill>
                <a:srgbClr val="191B1F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1600" b="1" i="0" dirty="0">
                <a:solidFill>
                  <a:srgbClr val="191B1F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Transformer Encoder</a:t>
            </a:r>
            <a:r>
              <a:rPr lang="zh-CN" altLang="en-US" sz="1600" b="1" i="0" dirty="0">
                <a:solidFill>
                  <a:srgbClr val="191B1F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部分</a:t>
            </a:r>
            <a:r>
              <a:rPr lang="zh-CN" altLang="en-US" sz="1600" b="0" i="0" dirty="0">
                <a:solidFill>
                  <a:srgbClr val="191B1F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：整个</a:t>
            </a:r>
            <a:r>
              <a:rPr lang="en-US" altLang="zh-CN" sz="1600" b="0" i="0" dirty="0" err="1">
                <a:solidFill>
                  <a:srgbClr val="191B1F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ViT</a:t>
            </a:r>
            <a:r>
              <a:rPr lang="zh-CN" altLang="en-US" sz="1600" b="0" i="0" dirty="0">
                <a:solidFill>
                  <a:srgbClr val="191B1F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模型的核心板块，它主要由层归一化（</a:t>
            </a:r>
            <a:r>
              <a:rPr lang="en-US" altLang="zh-CN" sz="1600" b="0" i="0" dirty="0">
                <a:solidFill>
                  <a:srgbClr val="191B1F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Layer Norm</a:t>
            </a:r>
            <a:r>
              <a:rPr lang="zh-CN" altLang="en-US" sz="1600" b="0" i="0" dirty="0">
                <a:solidFill>
                  <a:srgbClr val="191B1F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）、多头注意力机制（</a:t>
            </a:r>
            <a:r>
              <a:rPr lang="en-US" altLang="zh-CN" sz="1600" b="0" i="0" dirty="0">
                <a:solidFill>
                  <a:srgbClr val="191B1F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Multi-Head Attention</a:t>
            </a:r>
            <a:r>
              <a:rPr lang="zh-CN" altLang="en-US" sz="1600" b="0" i="0" dirty="0">
                <a:solidFill>
                  <a:srgbClr val="191B1F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）、</a:t>
            </a:r>
            <a:r>
              <a:rPr lang="en-US" altLang="zh-CN" sz="1600" b="0" i="0" dirty="0">
                <a:solidFill>
                  <a:srgbClr val="191B1F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Dropout/</a:t>
            </a:r>
            <a:r>
              <a:rPr lang="en-US" altLang="zh-CN" sz="1600" b="0" i="0" dirty="0" err="1">
                <a:solidFill>
                  <a:srgbClr val="191B1F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DropPath</a:t>
            </a:r>
            <a:r>
              <a:rPr lang="zh-CN" altLang="en-US" sz="1600" b="0" i="0" dirty="0">
                <a:solidFill>
                  <a:srgbClr val="191B1F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 b="0" i="0" dirty="0">
                <a:solidFill>
                  <a:srgbClr val="191B1F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MLP Block</a:t>
            </a:r>
            <a:r>
              <a:rPr lang="zh-CN" altLang="en-US" sz="1600" b="0" i="0" dirty="0">
                <a:solidFill>
                  <a:srgbClr val="191B1F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四部分组成用于学习输入图像数据的特征</a:t>
            </a:r>
            <a:r>
              <a:rPr lang="zh-CN" altLang="en-US" sz="1600" dirty="0">
                <a:solidFill>
                  <a:srgbClr val="191B1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en-US" altLang="zh-CN" sz="1600" b="0" i="0" dirty="0">
              <a:solidFill>
                <a:srgbClr val="191B1F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1600" b="1" i="0" dirty="0">
                <a:solidFill>
                  <a:srgbClr val="191B1F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MLP Head</a:t>
            </a:r>
            <a:r>
              <a:rPr lang="zh-CN" altLang="en-US" sz="1600" b="1" dirty="0">
                <a:solidFill>
                  <a:srgbClr val="191B1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600" b="0" i="0" dirty="0">
                <a:solidFill>
                  <a:srgbClr val="191B1F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最终用于分类的层结构。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910705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/>
        </p:nvSpPr>
        <p:spPr>
          <a:xfrm>
            <a:off x="346287" y="375495"/>
            <a:ext cx="11462658" cy="6077693"/>
          </a:xfrm>
          <a:prstGeom prst="rect">
            <a:avLst/>
          </a:prstGeom>
          <a:gradFill>
            <a:gsLst>
              <a:gs pos="0">
                <a:schemeClr val="bg1">
                  <a:alpha val="7000"/>
                </a:schemeClr>
              </a:gs>
              <a:gs pos="38000">
                <a:schemeClr val="bg1">
                  <a:alpha val="0"/>
                </a:schemeClr>
              </a:gs>
              <a:gs pos="62000">
                <a:schemeClr val="bg1">
                  <a:alpha val="0"/>
                </a:schemeClr>
              </a:gs>
              <a:gs pos="100000">
                <a:schemeClr val="bg1">
                  <a:alpha val="7000"/>
                </a:schemeClr>
              </a:gs>
            </a:gsLst>
            <a:lin ang="0" scaled="0"/>
          </a:gradFill>
          <a:ln w="19050">
            <a:gradFill>
              <a:gsLst>
                <a:gs pos="0">
                  <a:schemeClr val="bg1"/>
                </a:gs>
                <a:gs pos="38000">
                  <a:schemeClr val="bg1">
                    <a:alpha val="0"/>
                  </a:schemeClr>
                </a:gs>
                <a:gs pos="62000">
                  <a:schemeClr val="bg1">
                    <a:alpha val="0"/>
                  </a:schemeClr>
                </a:gs>
                <a:gs pos="100000">
                  <a:schemeClr val="bg1"/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图片 8" descr="图片包含 游戏机, 画, 钟表&#10;&#10;描述已自动生成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6145" y="122295"/>
            <a:ext cx="3019710" cy="61693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 cstate="screen">
            <a:alphaModFix amt="70000"/>
          </a:blip>
          <a:stretch>
            <a:fillRect/>
          </a:stretch>
        </p:blipFill>
        <p:spPr>
          <a:xfrm>
            <a:off x="5052435" y="6220399"/>
            <a:ext cx="2050361" cy="406902"/>
          </a:xfrm>
          <a:prstGeom prst="rect">
            <a:avLst/>
          </a:prstGeom>
        </p:spPr>
      </p:pic>
      <p:pic>
        <p:nvPicPr>
          <p:cNvPr id="10" name="图片 9" descr="图片包含 游戏机, 画&#10;&#10;描述已自动生成"/>
          <p:cNvPicPr>
            <a:picLocks noChangeAspect="1"/>
          </p:cNvPicPr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>
            <a:off x="1133960" y="690867"/>
            <a:ext cx="9887309" cy="3229854"/>
          </a:xfrm>
          <a:prstGeom prst="rect">
            <a:avLst/>
          </a:prstGeom>
        </p:spPr>
      </p:pic>
      <p:cxnSp>
        <p:nvCxnSpPr>
          <p:cNvPr id="6" name="直线连接符 5"/>
          <p:cNvCxnSpPr/>
          <p:nvPr/>
        </p:nvCxnSpPr>
        <p:spPr>
          <a:xfrm>
            <a:off x="2854036" y="3541855"/>
            <a:ext cx="6483928" cy="0"/>
          </a:xfrm>
          <a:prstGeom prst="line">
            <a:avLst/>
          </a:prstGeom>
          <a:ln w="19050">
            <a:gradFill>
              <a:gsLst>
                <a:gs pos="50000">
                  <a:schemeClr val="bg1"/>
                </a:gs>
                <a:gs pos="0">
                  <a:schemeClr val="bg1">
                    <a:lumMod val="100000"/>
                    <a:alpha val="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3341639" y="3789868"/>
            <a:ext cx="558986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600" spc="1200" dirty="0">
                <a:solidFill>
                  <a:schemeClr val="bg1"/>
                </a:solidFill>
                <a:effectLst>
                  <a:outerShdw dist="12700" dir="5400000" algn="ctr" rotWithShape="0">
                    <a:srgbClr val="000000"/>
                  </a:outerShdw>
                </a:effectLst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QUESTIONS</a:t>
            </a:r>
            <a:r>
              <a:rPr lang="zh-CN" altLang="en-US" sz="1600" spc="1200" dirty="0">
                <a:solidFill>
                  <a:schemeClr val="bg1"/>
                </a:solidFill>
                <a:effectLst>
                  <a:outerShdw dist="12700" dir="5400000" algn="ctr" rotWithShape="0">
                    <a:srgbClr val="000000"/>
                  </a:outerShdw>
                </a:effectLst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 </a:t>
            </a:r>
            <a:r>
              <a:rPr lang="en-US" altLang="zh-CN" sz="1600" spc="1200" dirty="0">
                <a:solidFill>
                  <a:schemeClr val="bg1"/>
                </a:solidFill>
                <a:effectLst>
                  <a:outerShdw dist="12700" dir="5400000" algn="ctr" rotWithShape="0">
                    <a:srgbClr val="000000"/>
                  </a:outerShdw>
                </a:effectLst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&amp;</a:t>
            </a:r>
            <a:r>
              <a:rPr lang="zh-CN" altLang="en-US" sz="1600" spc="1200" dirty="0">
                <a:solidFill>
                  <a:schemeClr val="bg1"/>
                </a:solidFill>
                <a:effectLst>
                  <a:outerShdw dist="12700" dir="5400000" algn="ctr" rotWithShape="0">
                    <a:srgbClr val="000000"/>
                  </a:outerShdw>
                </a:effectLst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 </a:t>
            </a:r>
            <a:r>
              <a:rPr lang="en-US" altLang="zh-CN" sz="1600" spc="1200" dirty="0">
                <a:solidFill>
                  <a:schemeClr val="bg1"/>
                </a:solidFill>
                <a:effectLst>
                  <a:outerShdw dist="12700" dir="5400000" algn="ctr" rotWithShape="0">
                    <a:srgbClr val="000000"/>
                  </a:outerShdw>
                </a:effectLst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ANSWERS</a:t>
            </a:r>
            <a:endParaRPr lang="zh-CN" altLang="en-US" sz="1600" spc="1200" dirty="0">
              <a:solidFill>
                <a:schemeClr val="bg1"/>
              </a:solidFill>
              <a:effectLst>
                <a:outerShdw dist="12700" dir="5400000" algn="ctr" rotWithShape="0">
                  <a:srgbClr val="000000"/>
                </a:outerShdw>
              </a:effectLst>
              <a:latin typeface="Arial" panose="020B0604020202020204" pitchFamily="34" charset="0"/>
              <a:ea typeface="微软雅黑 Light" panose="020B0502040204020203" pitchFamily="34" charset="-122"/>
              <a:cs typeface="Arial" panose="020B0604020202020204" pitchFamily="34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3389667" y="2433859"/>
            <a:ext cx="5493812" cy="1107996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6600" b="1" spc="300" dirty="0">
                <a:ln w="9525">
                  <a:noFill/>
                </a:ln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1"/>
                </a:gra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感谢大家观看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33251" y="0"/>
            <a:ext cx="12192000" cy="6858002"/>
            <a:chOff x="0" y="-1"/>
            <a:chExt cx="12192000" cy="6858002"/>
          </a:xfrm>
        </p:grpSpPr>
        <p:sp>
          <p:nvSpPr>
            <p:cNvPr id="22" name="矩形 21"/>
            <p:cNvSpPr/>
            <p:nvPr/>
          </p:nvSpPr>
          <p:spPr>
            <a:xfrm>
              <a:off x="0" y="-1"/>
              <a:ext cx="12192000" cy="706266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lumMod val="94000"/>
                    <a:lumOff val="6000"/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0" y="708047"/>
              <a:ext cx="12192000" cy="132378"/>
            </a:xfrm>
            <a:prstGeom prst="rect">
              <a:avLst/>
            </a:prstGeom>
            <a:gradFill>
              <a:gsLst>
                <a:gs pos="0">
                  <a:srgbClr val="C00000">
                    <a:alpha val="32000"/>
                  </a:srgbClr>
                </a:gs>
                <a:gs pos="100000">
                  <a:srgbClr val="C00000">
                    <a:lumMod val="94000"/>
                    <a:lumOff val="6000"/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0" y="6453336"/>
              <a:ext cx="12192000" cy="404665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lumMod val="94000"/>
                    <a:lumOff val="6000"/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166651" y="140548"/>
            <a:ext cx="11901234" cy="6795389"/>
            <a:chOff x="133400" y="140547"/>
            <a:chExt cx="11901234" cy="6795389"/>
          </a:xfrm>
        </p:grpSpPr>
        <p:pic>
          <p:nvPicPr>
            <p:cNvPr id="29" name="图片 28"/>
            <p:cNvPicPr>
              <a:picLocks noChangeAspect="1"/>
            </p:cNvPicPr>
            <p:nvPr/>
          </p:nvPicPr>
          <p:blipFill>
            <a:blip r:embed="rId3" cstate="screen">
              <a:alphaModFix amt="70000"/>
            </a:blip>
            <a:stretch>
              <a:fillRect/>
            </a:stretch>
          </p:blipFill>
          <p:spPr>
            <a:xfrm>
              <a:off x="9840416" y="140547"/>
              <a:ext cx="2031325" cy="403124"/>
            </a:xfrm>
            <a:prstGeom prst="rect">
              <a:avLst/>
            </a:prstGeom>
          </p:spPr>
        </p:pic>
        <p:pic>
          <p:nvPicPr>
            <p:cNvPr id="30" name="图片 29"/>
            <p:cNvPicPr>
              <a:picLocks noChangeAspect="1"/>
            </p:cNvPicPr>
            <p:nvPr/>
          </p:nvPicPr>
          <p:blipFill>
            <a:blip r:embed="rId4" cstate="screen">
              <a:alphaModFix amt="50000"/>
            </a:blip>
            <a:stretch>
              <a:fillRect/>
            </a:stretch>
          </p:blipFill>
          <p:spPr>
            <a:xfrm>
              <a:off x="8996245" y="6572902"/>
              <a:ext cx="3038389" cy="185483"/>
            </a:xfrm>
            <a:prstGeom prst="rect">
              <a:avLst/>
            </a:prstGeom>
          </p:spPr>
        </p:pic>
        <p:pic>
          <p:nvPicPr>
            <p:cNvPr id="31" name="图片 30" descr="图片包含 游戏机, 画, 钟表&#10;&#10;描述已自动生成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3400" y="6453336"/>
              <a:ext cx="2362200" cy="482600"/>
            </a:xfrm>
            <a:prstGeom prst="rect">
              <a:avLst/>
            </a:prstGeom>
          </p:spPr>
        </p:pic>
      </p:grpSp>
      <p:sp>
        <p:nvSpPr>
          <p:cNvPr id="26" name="文本框 25"/>
          <p:cNvSpPr txBox="1"/>
          <p:nvPr/>
        </p:nvSpPr>
        <p:spPr>
          <a:xfrm>
            <a:off x="208358" y="116853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1</a:t>
            </a:r>
            <a:endParaRPr kumimoji="1" lang="zh-CN" altLang="en-US" sz="2400" b="1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27" name="直线连接符 26"/>
          <p:cNvCxnSpPr/>
          <p:nvPr/>
        </p:nvCxnSpPr>
        <p:spPr>
          <a:xfrm>
            <a:off x="872667" y="124473"/>
            <a:ext cx="0" cy="4188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/>
        </p:nvSpPr>
        <p:spPr>
          <a:xfrm>
            <a:off x="1041582" y="124473"/>
            <a:ext cx="37904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sz="2400" b="1" spc="3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什么是</a:t>
            </a:r>
            <a:r>
              <a:rPr kumimoji="1" lang="en-US" altLang="zh-CN" sz="2400" b="1" spc="3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Transformer</a:t>
            </a:r>
            <a:r>
              <a:rPr kumimoji="1" lang="zh-CN" altLang="en-US" sz="2400" b="1" spc="3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？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8AC3BEFF-2718-4D9E-B703-47C39E0FFF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2333" y="1159547"/>
            <a:ext cx="6894108" cy="1798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6780744-AD6B-4CBF-AA27-9E6A69BD17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51" y="3254668"/>
            <a:ext cx="4187123" cy="2625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F1B0C872-1D43-42A0-811E-46C60F2814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857332"/>
            <a:ext cx="5132475" cy="3341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AEDEE891-1AA6-4F82-ABEC-36EE6E234574}"/>
              </a:ext>
            </a:extLst>
          </p:cNvPr>
          <p:cNvSpPr txBox="1"/>
          <p:nvPr/>
        </p:nvSpPr>
        <p:spPr>
          <a:xfrm>
            <a:off x="208358" y="922611"/>
            <a:ext cx="3047950" cy="4534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Transformer</a:t>
            </a:r>
            <a:r>
              <a:rPr kumimoji="1"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的顶层架构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BFF2818-1C76-453F-993E-2924F1802464}"/>
              </a:ext>
            </a:extLst>
          </p:cNvPr>
          <p:cNvSpPr txBox="1"/>
          <p:nvPr/>
        </p:nvSpPr>
        <p:spPr>
          <a:xfrm>
            <a:off x="3959148" y="2804794"/>
            <a:ext cx="2572372" cy="3450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en-US" altLang="zh-CN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Sequence to Sequence</a:t>
            </a:r>
            <a:r>
              <a:rPr kumimoji="1" lang="zh-CN" altLang="en-US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结构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89183425-91E9-49B5-8BE9-416992A5C101}"/>
              </a:ext>
            </a:extLst>
          </p:cNvPr>
          <p:cNvSpPr txBox="1"/>
          <p:nvPr/>
        </p:nvSpPr>
        <p:spPr>
          <a:xfrm>
            <a:off x="897737" y="5853955"/>
            <a:ext cx="2098267" cy="3450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en-US" altLang="zh-CN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Encoder-Decoder</a:t>
            </a:r>
            <a:r>
              <a:rPr kumimoji="1" lang="zh-CN" altLang="en-US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结构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1B9F4CD3-D791-48FA-A5CC-7647A06005BA}"/>
              </a:ext>
            </a:extLst>
          </p:cNvPr>
          <p:cNvSpPr txBox="1"/>
          <p:nvPr/>
        </p:nvSpPr>
        <p:spPr>
          <a:xfrm>
            <a:off x="8684771" y="5914255"/>
            <a:ext cx="902811" cy="3450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CN" altLang="en-US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模块堆叠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8" grpId="0"/>
      <p:bldP spid="1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0" y="-1"/>
            <a:ext cx="12192000" cy="6858002"/>
            <a:chOff x="0" y="-1"/>
            <a:chExt cx="12192000" cy="6858002"/>
          </a:xfrm>
        </p:grpSpPr>
        <p:sp>
          <p:nvSpPr>
            <p:cNvPr id="22" name="矩形 21"/>
            <p:cNvSpPr/>
            <p:nvPr/>
          </p:nvSpPr>
          <p:spPr>
            <a:xfrm>
              <a:off x="0" y="-1"/>
              <a:ext cx="12192000" cy="706266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lumMod val="94000"/>
                    <a:lumOff val="6000"/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0" y="708047"/>
              <a:ext cx="12192000" cy="132378"/>
            </a:xfrm>
            <a:prstGeom prst="rect">
              <a:avLst/>
            </a:prstGeom>
            <a:gradFill>
              <a:gsLst>
                <a:gs pos="0">
                  <a:srgbClr val="C00000">
                    <a:alpha val="32000"/>
                  </a:srgbClr>
                </a:gs>
                <a:gs pos="100000">
                  <a:srgbClr val="C00000">
                    <a:lumMod val="94000"/>
                    <a:lumOff val="6000"/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0" y="6453336"/>
              <a:ext cx="12192000" cy="404665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lumMod val="94000"/>
                    <a:lumOff val="6000"/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133400" y="140547"/>
            <a:ext cx="11901234" cy="6795389"/>
            <a:chOff x="133400" y="140547"/>
            <a:chExt cx="11901234" cy="6795389"/>
          </a:xfrm>
        </p:grpSpPr>
        <p:pic>
          <p:nvPicPr>
            <p:cNvPr id="29" name="图片 28"/>
            <p:cNvPicPr>
              <a:picLocks noChangeAspect="1"/>
            </p:cNvPicPr>
            <p:nvPr/>
          </p:nvPicPr>
          <p:blipFill>
            <a:blip r:embed="rId3" cstate="screen">
              <a:alphaModFix amt="70000"/>
            </a:blip>
            <a:stretch>
              <a:fillRect/>
            </a:stretch>
          </p:blipFill>
          <p:spPr>
            <a:xfrm>
              <a:off x="9840416" y="140547"/>
              <a:ext cx="2031325" cy="403124"/>
            </a:xfrm>
            <a:prstGeom prst="rect">
              <a:avLst/>
            </a:prstGeom>
          </p:spPr>
        </p:pic>
        <p:pic>
          <p:nvPicPr>
            <p:cNvPr id="30" name="图片 29"/>
            <p:cNvPicPr>
              <a:picLocks noChangeAspect="1"/>
            </p:cNvPicPr>
            <p:nvPr/>
          </p:nvPicPr>
          <p:blipFill>
            <a:blip r:embed="rId4" cstate="screen">
              <a:alphaModFix amt="50000"/>
            </a:blip>
            <a:stretch>
              <a:fillRect/>
            </a:stretch>
          </p:blipFill>
          <p:spPr>
            <a:xfrm>
              <a:off x="8996245" y="6572902"/>
              <a:ext cx="3038389" cy="185483"/>
            </a:xfrm>
            <a:prstGeom prst="rect">
              <a:avLst/>
            </a:prstGeom>
          </p:spPr>
        </p:pic>
        <p:pic>
          <p:nvPicPr>
            <p:cNvPr id="31" name="图片 30" descr="图片包含 游戏机, 画, 钟表&#10;&#10;描述已自动生成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3400" y="6453336"/>
              <a:ext cx="2362200" cy="482600"/>
            </a:xfrm>
            <a:prstGeom prst="rect">
              <a:avLst/>
            </a:prstGeom>
          </p:spPr>
        </p:pic>
      </p:grpSp>
      <p:sp>
        <p:nvSpPr>
          <p:cNvPr id="26" name="文本框 25"/>
          <p:cNvSpPr txBox="1"/>
          <p:nvPr/>
        </p:nvSpPr>
        <p:spPr>
          <a:xfrm>
            <a:off x="175107" y="116852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1</a:t>
            </a:r>
          </a:p>
        </p:txBody>
      </p:sp>
      <p:cxnSp>
        <p:nvCxnSpPr>
          <p:cNvPr id="27" name="直线连接符 26"/>
          <p:cNvCxnSpPr/>
          <p:nvPr/>
        </p:nvCxnSpPr>
        <p:spPr>
          <a:xfrm>
            <a:off x="839416" y="124472"/>
            <a:ext cx="0" cy="4188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4280D812-A16E-418D-943E-0A574C2BAB3F}"/>
              </a:ext>
            </a:extLst>
          </p:cNvPr>
          <p:cNvSpPr txBox="1"/>
          <p:nvPr/>
        </p:nvSpPr>
        <p:spPr>
          <a:xfrm>
            <a:off x="1008331" y="124472"/>
            <a:ext cx="44829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sz="2400" b="1" spc="3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为什么需要</a:t>
            </a:r>
            <a:r>
              <a:rPr kumimoji="1" lang="en-US" altLang="zh-CN" sz="2400" b="1" spc="3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Transformer</a:t>
            </a:r>
            <a:r>
              <a:rPr kumimoji="1" lang="zh-CN" altLang="en-US" sz="2400" b="1" spc="3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？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615BED0D-A16D-4175-A82A-1F70B9665130}"/>
              </a:ext>
            </a:extLst>
          </p:cNvPr>
          <p:cNvSpPr txBox="1"/>
          <p:nvPr/>
        </p:nvSpPr>
        <p:spPr>
          <a:xfrm>
            <a:off x="2936567" y="922516"/>
            <a:ext cx="6097384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altLang="zh-CN" b="0" i="0" dirty="0">
                <a:solidFill>
                  <a:srgbClr val="1F2328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RNN</a:t>
            </a:r>
            <a:r>
              <a:rPr lang="zh-CN" altLang="en-US" b="0" i="0" dirty="0">
                <a:solidFill>
                  <a:srgbClr val="1F2328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：能够捕获长距离依赖信息，但是无法并行；</a:t>
            </a:r>
            <a:endParaRPr lang="en-US" altLang="zh-CN" dirty="0">
              <a:solidFill>
                <a:srgbClr val="1F232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altLang="zh-CN" b="0" i="0" dirty="0">
              <a:solidFill>
                <a:srgbClr val="1F2328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altLang="zh-CN" b="0" i="0" dirty="0">
              <a:solidFill>
                <a:srgbClr val="1F2328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altLang="zh-CN" dirty="0">
              <a:solidFill>
                <a:srgbClr val="1F232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altLang="zh-CN" b="0" i="0" dirty="0">
              <a:solidFill>
                <a:srgbClr val="1F2328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altLang="zh-CN" b="0" i="0" dirty="0">
              <a:solidFill>
                <a:srgbClr val="1F2328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altLang="zh-CN" dirty="0">
              <a:solidFill>
                <a:srgbClr val="1F232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altLang="zh-CN" b="0" i="0" dirty="0">
              <a:solidFill>
                <a:srgbClr val="1F2328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altLang="zh-CN" b="0" i="0" dirty="0">
              <a:solidFill>
                <a:srgbClr val="1F2328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zh-CN" altLang="en-US" b="0" i="0" dirty="0">
              <a:solidFill>
                <a:srgbClr val="1F2328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altLang="zh-CN" b="0" i="0" dirty="0">
                <a:solidFill>
                  <a:srgbClr val="1F2328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CNN: </a:t>
            </a:r>
            <a:r>
              <a:rPr lang="zh-CN" altLang="en-US" b="0" i="0" dirty="0">
                <a:solidFill>
                  <a:srgbClr val="1F2328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能够并行，无法捕获长距离依赖信息（需要通过层叠 </a:t>
            </a:r>
            <a:r>
              <a:rPr lang="en-US" altLang="zh-CN" b="0" i="0" dirty="0">
                <a:solidFill>
                  <a:srgbClr val="1F2328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or </a:t>
            </a:r>
            <a:r>
              <a:rPr lang="zh-CN" altLang="en-US" b="0" i="0" dirty="0">
                <a:solidFill>
                  <a:srgbClr val="1F2328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扩张卷积核 来 增大感受野）；</a:t>
            </a:r>
          </a:p>
        </p:txBody>
      </p:sp>
      <p:pic>
        <p:nvPicPr>
          <p:cNvPr id="6" name="图形 5">
            <a:extLst>
              <a:ext uri="{FF2B5EF4-FFF2-40B4-BE49-F238E27FC236}">
                <a16:creationId xmlns:a16="http://schemas.microsoft.com/office/drawing/2014/main" id="{7C22324C-1E45-4272-AB09-260098C3CE9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450867" y="1391349"/>
            <a:ext cx="4267200" cy="1905000"/>
          </a:xfrm>
          <a:prstGeom prst="rect">
            <a:avLst/>
          </a:prstGeom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F1CF77E4-5744-4D5B-949A-50D60FCC55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9586" y="4326117"/>
            <a:ext cx="3838009" cy="1982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27426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44334C2-B9B9-432E-AF3A-8D432B61E09A}"/>
              </a:ext>
            </a:extLst>
          </p:cNvPr>
          <p:cNvSpPr txBox="1">
            <a:spLocks/>
          </p:cNvSpPr>
          <p:nvPr/>
        </p:nvSpPr>
        <p:spPr>
          <a:xfrm>
            <a:off x="825500" y="1122528"/>
            <a:ext cx="11200583" cy="4942108"/>
          </a:xfrm>
          <a:prstGeom prst="rect">
            <a:avLst/>
          </a:prstGeom>
        </p:spPr>
        <p:txBody>
          <a:bodyPr vert="horz" lIns="45842" tIns="22921" rIns="45842" bIns="22921" rtlCol="0">
            <a:noAutofit/>
          </a:bodyPr>
          <a:lstStyle>
            <a:lvl1pPr marL="457200" indent="-45720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4800" kern="1200">
                <a:solidFill>
                  <a:srgbClr val="002856"/>
                </a:solidFill>
                <a:latin typeface="+mn-lt"/>
                <a:ea typeface="+mn-ea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400" kern="1200">
                <a:solidFill>
                  <a:srgbClr val="002856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rgbClr val="002856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rgbClr val="002856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rgbClr val="002856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607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什么是</a:t>
            </a:r>
            <a:r>
              <a:rPr lang="en-US" altLang="zh-CN" sz="2607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Transformer</a:t>
            </a:r>
            <a:r>
              <a:rPr lang="zh-CN" altLang="en-US" sz="2607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？</a:t>
            </a:r>
            <a:r>
              <a:rPr lang="en-US" altLang="zh-CN" sz="2607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&amp; </a:t>
            </a:r>
            <a:r>
              <a:rPr lang="zh-CN" altLang="en-US" sz="2607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为什么需要</a:t>
            </a:r>
            <a:r>
              <a:rPr lang="en-US" altLang="zh-CN" sz="2607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Transformer</a:t>
            </a:r>
            <a:r>
              <a:rPr lang="zh-CN" altLang="en-US" sz="2607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？</a:t>
            </a:r>
            <a:endParaRPr lang="en-US" altLang="zh-CN" sz="2607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607" b="1" dirty="0">
                <a:solidFill>
                  <a:schemeClr val="accent5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从</a:t>
            </a:r>
            <a:r>
              <a:rPr lang="en-US" altLang="zh-CN" sz="2607" b="1" dirty="0">
                <a:solidFill>
                  <a:schemeClr val="accent5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Attention</a:t>
            </a:r>
            <a:r>
              <a:rPr lang="zh-CN" altLang="en-US" sz="2607" b="1" dirty="0">
                <a:solidFill>
                  <a:schemeClr val="accent5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到</a:t>
            </a:r>
            <a:r>
              <a:rPr lang="en-US" altLang="zh-CN" sz="2607" b="1" dirty="0">
                <a:solidFill>
                  <a:schemeClr val="accent5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Self-Attention</a:t>
            </a:r>
          </a:p>
          <a:p>
            <a:pPr>
              <a:lnSpc>
                <a:spcPct val="150000"/>
              </a:lnSpc>
            </a:pPr>
            <a:r>
              <a:rPr lang="en-US" altLang="zh-CN" sz="2607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Transformer</a:t>
            </a:r>
            <a:r>
              <a:rPr lang="zh-CN" altLang="en-US" sz="2607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模块解读</a:t>
            </a:r>
            <a:endParaRPr lang="en-US" altLang="zh-CN" sz="2607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607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Vision Transformer</a:t>
            </a:r>
          </a:p>
        </p:txBody>
      </p:sp>
    </p:spTree>
    <p:extLst>
      <p:ext uri="{BB962C8B-B14F-4D97-AF65-F5344CB8AC3E}">
        <p14:creationId xmlns:p14="http://schemas.microsoft.com/office/powerpoint/2010/main" val="16836958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组合 65">
            <a:extLst>
              <a:ext uri="{FF2B5EF4-FFF2-40B4-BE49-F238E27FC236}">
                <a16:creationId xmlns:a16="http://schemas.microsoft.com/office/drawing/2014/main" id="{6EDAE500-67F7-4903-89B9-479EA3354145}"/>
              </a:ext>
            </a:extLst>
          </p:cNvPr>
          <p:cNvGrpSpPr/>
          <p:nvPr/>
        </p:nvGrpSpPr>
        <p:grpSpPr>
          <a:xfrm>
            <a:off x="5963260" y="3045086"/>
            <a:ext cx="6180921" cy="3137160"/>
            <a:chOff x="1407981" y="3131025"/>
            <a:chExt cx="8318078" cy="4221885"/>
          </a:xfrm>
        </p:grpSpPr>
        <p:pic>
          <p:nvPicPr>
            <p:cNvPr id="67" name="图像" descr="图像">
              <a:extLst>
                <a:ext uri="{FF2B5EF4-FFF2-40B4-BE49-F238E27FC236}">
                  <a16:creationId xmlns:a16="http://schemas.microsoft.com/office/drawing/2014/main" id="{77834CF8-8EF0-4A72-B21D-67988B8822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407981" y="3366658"/>
              <a:ext cx="8318078" cy="3825615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  <p:sp>
          <p:nvSpPr>
            <p:cNvPr id="68" name="我">
              <a:extLst>
                <a:ext uri="{FF2B5EF4-FFF2-40B4-BE49-F238E27FC236}">
                  <a16:creationId xmlns:a16="http://schemas.microsoft.com/office/drawing/2014/main" id="{65ABA819-689E-4294-8256-C1D60BF2FDC5}"/>
                </a:ext>
              </a:extLst>
            </p:cNvPr>
            <p:cNvSpPr/>
            <p:nvPr/>
          </p:nvSpPr>
          <p:spPr>
            <a:xfrm>
              <a:off x="3744741" y="3131025"/>
              <a:ext cx="630174" cy="520701"/>
            </a:xfrm>
            <a:prstGeom prst="ellipse">
              <a:avLst/>
            </a:prstGeom>
            <a:solidFill>
              <a:schemeClr val="accent1"/>
            </a:solidFill>
            <a:ln w="12700">
              <a:miter lim="400000"/>
            </a:ln>
          </p:spPr>
          <p:txBody>
            <a:bodyPr lIns="50800" tIns="50800" rIns="50800" bIns="50800" anchor="ctr"/>
            <a:lstStyle>
              <a:lvl1pPr>
                <a:defRPr sz="16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 panose="02000503000000020004"/>
                </a:defRPr>
              </a:lvl1pPr>
            </a:lstStyle>
            <a:p>
              <a:r>
                <a:rPr sz="1400"/>
                <a:t>我</a:t>
              </a:r>
            </a:p>
          </p:txBody>
        </p:sp>
        <p:sp>
          <p:nvSpPr>
            <p:cNvPr id="69" name="不">
              <a:extLst>
                <a:ext uri="{FF2B5EF4-FFF2-40B4-BE49-F238E27FC236}">
                  <a16:creationId xmlns:a16="http://schemas.microsoft.com/office/drawing/2014/main" id="{1C4288B0-A598-43FC-A1E0-AAB20845A6DC}"/>
                </a:ext>
              </a:extLst>
            </p:cNvPr>
            <p:cNvSpPr/>
            <p:nvPr/>
          </p:nvSpPr>
          <p:spPr>
            <a:xfrm>
              <a:off x="4770345" y="3131025"/>
              <a:ext cx="630175" cy="520701"/>
            </a:xfrm>
            <a:prstGeom prst="ellipse">
              <a:avLst/>
            </a:prstGeom>
            <a:solidFill>
              <a:schemeClr val="accent1"/>
            </a:solidFill>
            <a:ln w="12700">
              <a:miter lim="400000"/>
            </a:ln>
          </p:spPr>
          <p:txBody>
            <a:bodyPr lIns="50800" tIns="50800" rIns="50800" bIns="50800" anchor="ctr"/>
            <a:lstStyle>
              <a:lvl1pPr>
                <a:defRPr sz="16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 panose="02000503000000020004"/>
                </a:defRPr>
              </a:lvl1pPr>
            </a:lstStyle>
            <a:p>
              <a:r>
                <a:rPr sz="1400"/>
                <a:t>不</a:t>
              </a:r>
            </a:p>
          </p:txBody>
        </p:sp>
        <p:sp>
          <p:nvSpPr>
            <p:cNvPr id="70" name="爱">
              <a:extLst>
                <a:ext uri="{FF2B5EF4-FFF2-40B4-BE49-F238E27FC236}">
                  <a16:creationId xmlns:a16="http://schemas.microsoft.com/office/drawing/2014/main" id="{E2F2599C-4CF3-4FB2-9609-1100B609E52B}"/>
                </a:ext>
              </a:extLst>
            </p:cNvPr>
            <p:cNvSpPr/>
            <p:nvPr/>
          </p:nvSpPr>
          <p:spPr>
            <a:xfrm>
              <a:off x="5795950" y="3131025"/>
              <a:ext cx="630174" cy="520701"/>
            </a:xfrm>
            <a:prstGeom prst="ellipse">
              <a:avLst/>
            </a:prstGeom>
            <a:solidFill>
              <a:schemeClr val="accent1"/>
            </a:solidFill>
            <a:ln w="12700">
              <a:miter lim="400000"/>
            </a:ln>
          </p:spPr>
          <p:txBody>
            <a:bodyPr lIns="50800" tIns="50800" rIns="50800" bIns="50800" anchor="ctr"/>
            <a:lstStyle>
              <a:lvl1pPr>
                <a:defRPr sz="16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 panose="02000503000000020004"/>
                </a:defRPr>
              </a:lvl1pPr>
            </a:lstStyle>
            <a:p>
              <a:r>
                <a:rPr sz="1400"/>
                <a:t>爱</a:t>
              </a:r>
            </a:p>
          </p:txBody>
        </p:sp>
        <p:sp>
          <p:nvSpPr>
            <p:cNvPr id="71" name="你">
              <a:extLst>
                <a:ext uri="{FF2B5EF4-FFF2-40B4-BE49-F238E27FC236}">
                  <a16:creationId xmlns:a16="http://schemas.microsoft.com/office/drawing/2014/main" id="{B1ABD9EE-3DDF-4BB1-84D9-AE97C1A547F0}"/>
                </a:ext>
              </a:extLst>
            </p:cNvPr>
            <p:cNvSpPr/>
            <p:nvPr/>
          </p:nvSpPr>
          <p:spPr>
            <a:xfrm>
              <a:off x="6709228" y="3131025"/>
              <a:ext cx="630174" cy="520701"/>
            </a:xfrm>
            <a:prstGeom prst="ellipse">
              <a:avLst/>
            </a:prstGeom>
            <a:solidFill>
              <a:schemeClr val="accent1"/>
            </a:solidFill>
            <a:ln w="12700">
              <a:miter lim="400000"/>
            </a:ln>
          </p:spPr>
          <p:txBody>
            <a:bodyPr lIns="50800" tIns="50800" rIns="50800" bIns="50800" anchor="ctr"/>
            <a:lstStyle>
              <a:lvl1pPr>
                <a:defRPr sz="16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 panose="02000503000000020004"/>
                </a:defRPr>
              </a:lvl1pPr>
            </a:lstStyle>
            <a:p>
              <a:r>
                <a:rPr sz="1400"/>
                <a:t>你</a:t>
              </a:r>
            </a:p>
          </p:txBody>
        </p:sp>
        <p:sp>
          <p:nvSpPr>
            <p:cNvPr id="72" name="爱">
              <a:extLst>
                <a:ext uri="{FF2B5EF4-FFF2-40B4-BE49-F238E27FC236}">
                  <a16:creationId xmlns:a16="http://schemas.microsoft.com/office/drawing/2014/main" id="{002685C8-E98C-44FD-9B73-5DCDBF643FDC}"/>
                </a:ext>
              </a:extLst>
            </p:cNvPr>
            <p:cNvSpPr/>
            <p:nvPr/>
          </p:nvSpPr>
          <p:spPr>
            <a:xfrm>
              <a:off x="1952874" y="3832133"/>
              <a:ext cx="630175" cy="520701"/>
            </a:xfrm>
            <a:prstGeom prst="ellipse">
              <a:avLst/>
            </a:prstGeom>
            <a:solidFill>
              <a:schemeClr val="accent1"/>
            </a:solidFill>
            <a:ln w="12700">
              <a:miter lim="400000"/>
            </a:ln>
          </p:spPr>
          <p:txBody>
            <a:bodyPr lIns="50800" tIns="50800" rIns="50800" bIns="50800" anchor="ctr"/>
            <a:lstStyle>
              <a:lvl1pPr>
                <a:defRPr sz="16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 panose="02000503000000020004"/>
                </a:defRPr>
              </a:lvl1pPr>
            </a:lstStyle>
            <a:p>
              <a:r>
                <a:rPr sz="1400"/>
                <a:t>爱</a:t>
              </a:r>
            </a:p>
          </p:txBody>
        </p:sp>
        <p:sp>
          <p:nvSpPr>
            <p:cNvPr id="73" name="V1">
              <a:extLst>
                <a:ext uri="{FF2B5EF4-FFF2-40B4-BE49-F238E27FC236}">
                  <a16:creationId xmlns:a16="http://schemas.microsoft.com/office/drawing/2014/main" id="{5664653E-CF84-4EE3-8D67-3E95C87DB02B}"/>
                </a:ext>
              </a:extLst>
            </p:cNvPr>
            <p:cNvSpPr/>
            <p:nvPr/>
          </p:nvSpPr>
          <p:spPr>
            <a:xfrm>
              <a:off x="3744741" y="6665232"/>
              <a:ext cx="630174" cy="687678"/>
            </a:xfrm>
            <a:prstGeom prst="ellipse">
              <a:avLst/>
            </a:prstGeom>
            <a:solidFill>
              <a:schemeClr val="accent1"/>
            </a:solidFill>
            <a:ln w="12700">
              <a:miter lim="400000"/>
            </a:ln>
          </p:spPr>
          <p:txBody>
            <a:bodyPr lIns="50800" tIns="50800" rIns="50800" bIns="50800" anchor="ctr"/>
            <a:lstStyle>
              <a:lvl1pPr>
                <a:defRPr sz="16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 panose="02000503000000020004"/>
                </a:defRPr>
              </a:lvl1pPr>
            </a:lstStyle>
            <a:p>
              <a:r>
                <a:rPr sz="1400"/>
                <a:t>V1</a:t>
              </a:r>
            </a:p>
          </p:txBody>
        </p:sp>
        <p:sp>
          <p:nvSpPr>
            <p:cNvPr id="74" name="V2">
              <a:extLst>
                <a:ext uri="{FF2B5EF4-FFF2-40B4-BE49-F238E27FC236}">
                  <a16:creationId xmlns:a16="http://schemas.microsoft.com/office/drawing/2014/main" id="{737EA93D-5B1B-495A-8F7A-858675F91B3D}"/>
                </a:ext>
              </a:extLst>
            </p:cNvPr>
            <p:cNvSpPr/>
            <p:nvPr/>
          </p:nvSpPr>
          <p:spPr>
            <a:xfrm>
              <a:off x="4595617" y="6665232"/>
              <a:ext cx="671077" cy="687678"/>
            </a:xfrm>
            <a:prstGeom prst="ellipse">
              <a:avLst/>
            </a:prstGeom>
            <a:solidFill>
              <a:schemeClr val="accent1"/>
            </a:solidFill>
            <a:ln w="12700">
              <a:miter lim="400000"/>
            </a:ln>
          </p:spPr>
          <p:txBody>
            <a:bodyPr lIns="50800" tIns="50800" rIns="50800" bIns="50800" anchor="ctr"/>
            <a:lstStyle>
              <a:lvl1pPr>
                <a:defRPr sz="16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 panose="02000503000000020004"/>
                </a:defRPr>
              </a:lvl1pPr>
            </a:lstStyle>
            <a:p>
              <a:r>
                <a:rPr sz="1400"/>
                <a:t>V2</a:t>
              </a:r>
            </a:p>
          </p:txBody>
        </p:sp>
        <p:sp>
          <p:nvSpPr>
            <p:cNvPr id="75" name="V3">
              <a:extLst>
                <a:ext uri="{FF2B5EF4-FFF2-40B4-BE49-F238E27FC236}">
                  <a16:creationId xmlns:a16="http://schemas.microsoft.com/office/drawing/2014/main" id="{3DCF0451-1D0C-4827-9924-2BC1BA16FD9C}"/>
                </a:ext>
              </a:extLst>
            </p:cNvPr>
            <p:cNvSpPr/>
            <p:nvPr/>
          </p:nvSpPr>
          <p:spPr>
            <a:xfrm>
              <a:off x="5642197" y="6665232"/>
              <a:ext cx="671077" cy="687678"/>
            </a:xfrm>
            <a:prstGeom prst="ellipse">
              <a:avLst/>
            </a:prstGeom>
            <a:solidFill>
              <a:schemeClr val="accent1"/>
            </a:solidFill>
            <a:ln w="12700">
              <a:miter lim="400000"/>
            </a:ln>
          </p:spPr>
          <p:txBody>
            <a:bodyPr lIns="50800" tIns="50800" rIns="50800" bIns="50800" anchor="ctr"/>
            <a:lstStyle>
              <a:lvl1pPr>
                <a:defRPr sz="16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 panose="02000503000000020004"/>
                </a:defRPr>
              </a:lvl1pPr>
            </a:lstStyle>
            <a:p>
              <a:r>
                <a:rPr sz="1400"/>
                <a:t>V3</a:t>
              </a:r>
            </a:p>
          </p:txBody>
        </p:sp>
        <p:sp>
          <p:nvSpPr>
            <p:cNvPr id="76" name="V4">
              <a:extLst>
                <a:ext uri="{FF2B5EF4-FFF2-40B4-BE49-F238E27FC236}">
                  <a16:creationId xmlns:a16="http://schemas.microsoft.com/office/drawing/2014/main" id="{C8FEF868-3CDC-4182-B3B8-65FEEB35E353}"/>
                </a:ext>
              </a:extLst>
            </p:cNvPr>
            <p:cNvSpPr/>
            <p:nvPr/>
          </p:nvSpPr>
          <p:spPr>
            <a:xfrm>
              <a:off x="6688776" y="6665232"/>
              <a:ext cx="671078" cy="687678"/>
            </a:xfrm>
            <a:prstGeom prst="ellipse">
              <a:avLst/>
            </a:prstGeom>
            <a:solidFill>
              <a:schemeClr val="accent1"/>
            </a:solidFill>
            <a:ln w="12700">
              <a:miter lim="400000"/>
            </a:ln>
          </p:spPr>
          <p:txBody>
            <a:bodyPr lIns="50800" tIns="50800" rIns="50800" bIns="50800" anchor="ctr"/>
            <a:lstStyle>
              <a:lvl1pPr>
                <a:defRPr sz="16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 panose="02000503000000020004"/>
                </a:defRPr>
              </a:lvl1pPr>
            </a:lstStyle>
            <a:p>
              <a:r>
                <a:rPr sz="1400"/>
                <a:t>V4</a:t>
              </a: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0" y="-1"/>
            <a:ext cx="12192000" cy="6858002"/>
            <a:chOff x="0" y="-1"/>
            <a:chExt cx="12192000" cy="6858002"/>
          </a:xfrm>
        </p:grpSpPr>
        <p:sp>
          <p:nvSpPr>
            <p:cNvPr id="22" name="矩形 21"/>
            <p:cNvSpPr/>
            <p:nvPr/>
          </p:nvSpPr>
          <p:spPr>
            <a:xfrm>
              <a:off x="0" y="-1"/>
              <a:ext cx="12192000" cy="706266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lumMod val="94000"/>
                    <a:lumOff val="6000"/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0" y="708047"/>
              <a:ext cx="12192000" cy="132378"/>
            </a:xfrm>
            <a:prstGeom prst="rect">
              <a:avLst/>
            </a:prstGeom>
            <a:gradFill>
              <a:gsLst>
                <a:gs pos="0">
                  <a:srgbClr val="C00000">
                    <a:alpha val="32000"/>
                  </a:srgbClr>
                </a:gs>
                <a:gs pos="100000">
                  <a:srgbClr val="C00000">
                    <a:lumMod val="94000"/>
                    <a:lumOff val="6000"/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0" y="6453336"/>
              <a:ext cx="12192000" cy="404665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lumMod val="94000"/>
                    <a:lumOff val="6000"/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133400" y="140547"/>
            <a:ext cx="11901234" cy="6795389"/>
            <a:chOff x="133400" y="140547"/>
            <a:chExt cx="11901234" cy="6795389"/>
          </a:xfrm>
        </p:grpSpPr>
        <p:pic>
          <p:nvPicPr>
            <p:cNvPr id="29" name="图片 28"/>
            <p:cNvPicPr>
              <a:picLocks noChangeAspect="1"/>
            </p:cNvPicPr>
            <p:nvPr/>
          </p:nvPicPr>
          <p:blipFill>
            <a:blip r:embed="rId4" cstate="screen">
              <a:alphaModFix amt="70000"/>
            </a:blip>
            <a:stretch>
              <a:fillRect/>
            </a:stretch>
          </p:blipFill>
          <p:spPr>
            <a:xfrm>
              <a:off x="9840416" y="140547"/>
              <a:ext cx="2031325" cy="403124"/>
            </a:xfrm>
            <a:prstGeom prst="rect">
              <a:avLst/>
            </a:prstGeom>
          </p:spPr>
        </p:pic>
        <p:pic>
          <p:nvPicPr>
            <p:cNvPr id="30" name="图片 29"/>
            <p:cNvPicPr>
              <a:picLocks noChangeAspect="1"/>
            </p:cNvPicPr>
            <p:nvPr/>
          </p:nvPicPr>
          <p:blipFill>
            <a:blip r:embed="rId5" cstate="screen">
              <a:alphaModFix amt="50000"/>
            </a:blip>
            <a:stretch>
              <a:fillRect/>
            </a:stretch>
          </p:blipFill>
          <p:spPr>
            <a:xfrm>
              <a:off x="8996245" y="6572902"/>
              <a:ext cx="3038389" cy="185483"/>
            </a:xfrm>
            <a:prstGeom prst="rect">
              <a:avLst/>
            </a:prstGeom>
          </p:spPr>
        </p:pic>
        <p:pic>
          <p:nvPicPr>
            <p:cNvPr id="31" name="图片 30" descr="图片包含 游戏机, 画, 钟表&#10;&#10;描述已自动生成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33400" y="6453336"/>
              <a:ext cx="2362200" cy="482600"/>
            </a:xfrm>
            <a:prstGeom prst="rect">
              <a:avLst/>
            </a:prstGeom>
          </p:spPr>
        </p:pic>
      </p:grpSp>
      <p:sp>
        <p:nvSpPr>
          <p:cNvPr id="26" name="文本框 25"/>
          <p:cNvSpPr txBox="1"/>
          <p:nvPr/>
        </p:nvSpPr>
        <p:spPr>
          <a:xfrm>
            <a:off x="175107" y="116852"/>
            <a:ext cx="35242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2</a:t>
            </a:r>
          </a:p>
        </p:txBody>
      </p:sp>
      <p:cxnSp>
        <p:nvCxnSpPr>
          <p:cNvPr id="27" name="直线连接符 26"/>
          <p:cNvCxnSpPr/>
          <p:nvPr/>
        </p:nvCxnSpPr>
        <p:spPr>
          <a:xfrm>
            <a:off x="839416" y="124472"/>
            <a:ext cx="0" cy="4188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/>
        </p:nvSpPr>
        <p:spPr>
          <a:xfrm>
            <a:off x="1008331" y="124472"/>
            <a:ext cx="2573140" cy="5804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2400" b="1" spc="3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Attention</a:t>
            </a:r>
            <a:r>
              <a:rPr kumimoji="1" lang="zh-CN" altLang="en-US" sz="2400" b="1" spc="3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机制</a:t>
            </a:r>
            <a:endParaRPr kumimoji="1" lang="en-US" altLang="zh-CN" sz="2400" b="1" spc="300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54" name="图像" descr="图像">
            <a:extLst>
              <a:ext uri="{FF2B5EF4-FFF2-40B4-BE49-F238E27FC236}">
                <a16:creationId xmlns:a16="http://schemas.microsoft.com/office/drawing/2014/main" id="{BFD000DC-D6EE-4A1D-8CDD-296DDBC6A84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54361" y="1097734"/>
            <a:ext cx="2862998" cy="179415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grpSp>
        <p:nvGrpSpPr>
          <p:cNvPr id="77" name="组合 76">
            <a:extLst>
              <a:ext uri="{FF2B5EF4-FFF2-40B4-BE49-F238E27FC236}">
                <a16:creationId xmlns:a16="http://schemas.microsoft.com/office/drawing/2014/main" id="{94E20970-3B6D-4423-A071-CCCA5DD4AE54}"/>
              </a:ext>
            </a:extLst>
          </p:cNvPr>
          <p:cNvGrpSpPr/>
          <p:nvPr/>
        </p:nvGrpSpPr>
        <p:grpSpPr>
          <a:xfrm>
            <a:off x="110044" y="3377224"/>
            <a:ext cx="5853216" cy="2805022"/>
            <a:chOff x="1407981" y="3366658"/>
            <a:chExt cx="8318078" cy="3986252"/>
          </a:xfrm>
        </p:grpSpPr>
        <p:pic>
          <p:nvPicPr>
            <p:cNvPr id="78" name="图像" descr="图像">
              <a:extLst>
                <a:ext uri="{FF2B5EF4-FFF2-40B4-BE49-F238E27FC236}">
                  <a16:creationId xmlns:a16="http://schemas.microsoft.com/office/drawing/2014/main" id="{D88514E5-A2FC-4C01-B0C0-301CE9A51A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07981" y="3366658"/>
              <a:ext cx="8318078" cy="3825614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  <p:sp>
          <p:nvSpPr>
            <p:cNvPr id="79" name="婴儿">
              <a:extLst>
                <a:ext uri="{FF2B5EF4-FFF2-40B4-BE49-F238E27FC236}">
                  <a16:creationId xmlns:a16="http://schemas.microsoft.com/office/drawing/2014/main" id="{61EAD4E3-2939-4600-9E9E-AE63D8956915}"/>
                </a:ext>
              </a:extLst>
            </p:cNvPr>
            <p:cNvSpPr/>
            <p:nvPr/>
          </p:nvSpPr>
          <p:spPr>
            <a:xfrm>
              <a:off x="1450828" y="3427725"/>
              <a:ext cx="1228662" cy="925109"/>
            </a:xfrm>
            <a:prstGeom prst="ellipse">
              <a:avLst/>
            </a:prstGeom>
            <a:solidFill>
              <a:schemeClr val="accent1"/>
            </a:solidFill>
            <a:ln w="12700">
              <a:miter lim="400000"/>
            </a:ln>
          </p:spPr>
          <p:txBody>
            <a:bodyPr lIns="50800" tIns="50800" rIns="50800" bIns="50800" anchor="ctr"/>
            <a:lstStyle>
              <a:lvl1pPr>
                <a:defRPr sz="16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 panose="02000503000000020004"/>
                </a:defRPr>
              </a:lvl1pPr>
            </a:lstStyle>
            <a:p>
              <a:r>
                <a:rPr sz="1400" dirty="0" err="1"/>
                <a:t>婴儿</a:t>
              </a:r>
              <a:endParaRPr sz="1400" dirty="0"/>
            </a:p>
          </p:txBody>
        </p:sp>
        <p:sp>
          <p:nvSpPr>
            <p:cNvPr id="80" name="V1">
              <a:extLst>
                <a:ext uri="{FF2B5EF4-FFF2-40B4-BE49-F238E27FC236}">
                  <a16:creationId xmlns:a16="http://schemas.microsoft.com/office/drawing/2014/main" id="{F4A7898C-5495-4C26-9CA3-3C225200C859}"/>
                </a:ext>
              </a:extLst>
            </p:cNvPr>
            <p:cNvSpPr/>
            <p:nvPr/>
          </p:nvSpPr>
          <p:spPr>
            <a:xfrm>
              <a:off x="3744741" y="6665232"/>
              <a:ext cx="630174" cy="687678"/>
            </a:xfrm>
            <a:prstGeom prst="ellipse">
              <a:avLst/>
            </a:prstGeom>
            <a:solidFill>
              <a:schemeClr val="accent1"/>
            </a:solidFill>
            <a:ln w="12700">
              <a:miter lim="400000"/>
            </a:ln>
          </p:spPr>
          <p:txBody>
            <a:bodyPr lIns="50800" tIns="50800" rIns="50800" bIns="50800" anchor="ctr"/>
            <a:lstStyle>
              <a:lvl1pPr>
                <a:defRPr sz="16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 panose="02000503000000020004"/>
                </a:defRPr>
              </a:lvl1pPr>
            </a:lstStyle>
            <a:p>
              <a:r>
                <a:rPr sz="1100"/>
                <a:t>V1</a:t>
              </a:r>
            </a:p>
          </p:txBody>
        </p:sp>
        <p:sp>
          <p:nvSpPr>
            <p:cNvPr id="81" name="V2">
              <a:extLst>
                <a:ext uri="{FF2B5EF4-FFF2-40B4-BE49-F238E27FC236}">
                  <a16:creationId xmlns:a16="http://schemas.microsoft.com/office/drawing/2014/main" id="{C976617A-AD19-4EC5-ABDB-13CB4B194C02}"/>
                </a:ext>
              </a:extLst>
            </p:cNvPr>
            <p:cNvSpPr/>
            <p:nvPr/>
          </p:nvSpPr>
          <p:spPr>
            <a:xfrm>
              <a:off x="4595617" y="6665232"/>
              <a:ext cx="671077" cy="687678"/>
            </a:xfrm>
            <a:prstGeom prst="ellipse">
              <a:avLst/>
            </a:prstGeom>
            <a:solidFill>
              <a:schemeClr val="accent1"/>
            </a:solidFill>
            <a:ln w="12700">
              <a:miter lim="400000"/>
            </a:ln>
          </p:spPr>
          <p:txBody>
            <a:bodyPr lIns="50800" tIns="50800" rIns="50800" bIns="50800" anchor="ctr"/>
            <a:lstStyle>
              <a:lvl1pPr>
                <a:defRPr sz="16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 panose="02000503000000020004"/>
                </a:defRPr>
              </a:lvl1pPr>
            </a:lstStyle>
            <a:p>
              <a:r>
                <a:rPr sz="1100"/>
                <a:t>V2</a:t>
              </a:r>
            </a:p>
          </p:txBody>
        </p:sp>
        <p:sp>
          <p:nvSpPr>
            <p:cNvPr id="82" name="V3">
              <a:extLst>
                <a:ext uri="{FF2B5EF4-FFF2-40B4-BE49-F238E27FC236}">
                  <a16:creationId xmlns:a16="http://schemas.microsoft.com/office/drawing/2014/main" id="{503F5D83-522B-4737-8637-A49794149415}"/>
                </a:ext>
              </a:extLst>
            </p:cNvPr>
            <p:cNvSpPr/>
            <p:nvPr/>
          </p:nvSpPr>
          <p:spPr>
            <a:xfrm>
              <a:off x="5642197" y="6665232"/>
              <a:ext cx="671077" cy="687678"/>
            </a:xfrm>
            <a:prstGeom prst="ellipse">
              <a:avLst/>
            </a:prstGeom>
            <a:solidFill>
              <a:schemeClr val="accent1"/>
            </a:solidFill>
            <a:ln w="12700">
              <a:miter lim="400000"/>
            </a:ln>
          </p:spPr>
          <p:txBody>
            <a:bodyPr lIns="50800" tIns="50800" rIns="50800" bIns="50800" anchor="ctr"/>
            <a:lstStyle>
              <a:lvl1pPr>
                <a:defRPr sz="16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 panose="02000503000000020004"/>
                </a:defRPr>
              </a:lvl1pPr>
            </a:lstStyle>
            <a:p>
              <a:r>
                <a:rPr sz="1100"/>
                <a:t>V3</a:t>
              </a:r>
            </a:p>
          </p:txBody>
        </p:sp>
        <p:sp>
          <p:nvSpPr>
            <p:cNvPr id="83" name="V4">
              <a:extLst>
                <a:ext uri="{FF2B5EF4-FFF2-40B4-BE49-F238E27FC236}">
                  <a16:creationId xmlns:a16="http://schemas.microsoft.com/office/drawing/2014/main" id="{1EBF5E6D-81FE-4CB3-9DC0-BFA90D9F4599}"/>
                </a:ext>
              </a:extLst>
            </p:cNvPr>
            <p:cNvSpPr/>
            <p:nvPr/>
          </p:nvSpPr>
          <p:spPr>
            <a:xfrm>
              <a:off x="6688776" y="6665232"/>
              <a:ext cx="671078" cy="687678"/>
            </a:xfrm>
            <a:prstGeom prst="ellipse">
              <a:avLst/>
            </a:prstGeom>
            <a:solidFill>
              <a:schemeClr val="accent1"/>
            </a:solidFill>
            <a:ln w="12700">
              <a:miter lim="400000"/>
            </a:ln>
          </p:spPr>
          <p:txBody>
            <a:bodyPr lIns="50800" tIns="50800" rIns="50800" bIns="50800" anchor="ctr"/>
            <a:lstStyle>
              <a:lvl1pPr>
                <a:defRPr sz="16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 panose="02000503000000020004"/>
                </a:defRPr>
              </a:lvl1pPr>
            </a:lstStyle>
            <a:p>
              <a:r>
                <a:rPr sz="1100"/>
                <a:t>V4</a:t>
              </a:r>
            </a:p>
          </p:txBody>
        </p:sp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7197A423-3A50-40F1-87AB-895C2B88602F}"/>
              </a:ext>
            </a:extLst>
          </p:cNvPr>
          <p:cNvSpPr txBox="1"/>
          <p:nvPr/>
        </p:nvSpPr>
        <p:spPr>
          <a:xfrm>
            <a:off x="7267884" y="1414757"/>
            <a:ext cx="3067968" cy="10057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-“</a:t>
            </a:r>
            <a:r>
              <a:rPr kumimoji="1"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我不爱你</a:t>
            </a:r>
            <a:r>
              <a:rPr kumimoji="1"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br>
              <a:rPr kumimoji="1"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kumimoji="1"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 </a:t>
            </a:r>
            <a:r>
              <a:rPr kumimoji="1"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“爱”</a:t>
            </a:r>
            <a:r>
              <a:rPr kumimoji="1"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kumimoji="1"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“不爱”？</a:t>
            </a:r>
          </a:p>
        </p:txBody>
      </p:sp>
      <p:sp>
        <p:nvSpPr>
          <p:cNvPr id="113" name="右下">
            <a:extLst>
              <a:ext uri="{FF2B5EF4-FFF2-40B4-BE49-F238E27FC236}">
                <a16:creationId xmlns:a16="http://schemas.microsoft.com/office/drawing/2014/main" id="{3AAA2B43-64B0-474F-B420-DB534975F10D}"/>
              </a:ext>
            </a:extLst>
          </p:cNvPr>
          <p:cNvSpPr/>
          <p:nvPr/>
        </p:nvSpPr>
        <p:spPr>
          <a:xfrm>
            <a:off x="3731556" y="3106880"/>
            <a:ext cx="540000" cy="540000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>
            <a:lvl1pPr>
              <a:defRPr sz="16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 panose="02000503000000020004"/>
              </a:defRPr>
            </a:lvl1pPr>
          </a:lstStyle>
          <a:p>
            <a:r>
              <a:rPr sz="1100" dirty="0" err="1"/>
              <a:t>右下</a:t>
            </a:r>
            <a:endParaRPr sz="1100" dirty="0"/>
          </a:p>
        </p:txBody>
      </p:sp>
      <p:sp>
        <p:nvSpPr>
          <p:cNvPr id="114" name="左上">
            <a:extLst>
              <a:ext uri="{FF2B5EF4-FFF2-40B4-BE49-F238E27FC236}">
                <a16:creationId xmlns:a16="http://schemas.microsoft.com/office/drawing/2014/main" id="{C903547E-2A6B-4C92-8DBE-C9DE7AF00A29}"/>
              </a:ext>
            </a:extLst>
          </p:cNvPr>
          <p:cNvSpPr/>
          <p:nvPr/>
        </p:nvSpPr>
        <p:spPr>
          <a:xfrm>
            <a:off x="1663874" y="3106880"/>
            <a:ext cx="540000" cy="540000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>
            <a:lvl1pPr>
              <a:defRPr sz="16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 panose="02000503000000020004"/>
              </a:defRPr>
            </a:lvl1pPr>
          </a:lstStyle>
          <a:p>
            <a:r>
              <a:rPr sz="1100"/>
              <a:t>左上</a:t>
            </a:r>
          </a:p>
        </p:txBody>
      </p:sp>
      <p:sp>
        <p:nvSpPr>
          <p:cNvPr id="115" name="左下">
            <a:extLst>
              <a:ext uri="{FF2B5EF4-FFF2-40B4-BE49-F238E27FC236}">
                <a16:creationId xmlns:a16="http://schemas.microsoft.com/office/drawing/2014/main" id="{08511208-8B6F-454C-A5C5-C4BC08016FBC}"/>
              </a:ext>
            </a:extLst>
          </p:cNvPr>
          <p:cNvSpPr/>
          <p:nvPr/>
        </p:nvSpPr>
        <p:spPr>
          <a:xfrm>
            <a:off x="2353101" y="3106880"/>
            <a:ext cx="540000" cy="540000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>
            <a:lvl1pPr>
              <a:defRPr sz="16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 panose="02000503000000020004"/>
              </a:defRPr>
            </a:lvl1pPr>
          </a:lstStyle>
          <a:p>
            <a:r>
              <a:rPr sz="1100"/>
              <a:t>左下</a:t>
            </a:r>
          </a:p>
        </p:txBody>
      </p:sp>
      <p:sp>
        <p:nvSpPr>
          <p:cNvPr id="116" name="右上">
            <a:extLst>
              <a:ext uri="{FF2B5EF4-FFF2-40B4-BE49-F238E27FC236}">
                <a16:creationId xmlns:a16="http://schemas.microsoft.com/office/drawing/2014/main" id="{77F7418B-27FD-45D4-BC2E-53C2B18B66CB}"/>
              </a:ext>
            </a:extLst>
          </p:cNvPr>
          <p:cNvSpPr/>
          <p:nvPr/>
        </p:nvSpPr>
        <p:spPr>
          <a:xfrm>
            <a:off x="3042328" y="3106880"/>
            <a:ext cx="540000" cy="540000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>
            <a:lvl1pPr>
              <a:defRPr sz="16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 panose="02000503000000020004"/>
              </a:defRPr>
            </a:lvl1pPr>
          </a:lstStyle>
          <a:p>
            <a:r>
              <a:rPr sz="1100"/>
              <a:t>右上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0" y="-1"/>
            <a:ext cx="12192000" cy="6858002"/>
            <a:chOff x="0" y="-1"/>
            <a:chExt cx="12192000" cy="6858002"/>
          </a:xfrm>
        </p:grpSpPr>
        <p:sp>
          <p:nvSpPr>
            <p:cNvPr id="22" name="矩形 21"/>
            <p:cNvSpPr/>
            <p:nvPr/>
          </p:nvSpPr>
          <p:spPr>
            <a:xfrm>
              <a:off x="0" y="-1"/>
              <a:ext cx="12192000" cy="706266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lumMod val="94000"/>
                    <a:lumOff val="6000"/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0" y="708047"/>
              <a:ext cx="12192000" cy="132378"/>
            </a:xfrm>
            <a:prstGeom prst="rect">
              <a:avLst/>
            </a:prstGeom>
            <a:gradFill>
              <a:gsLst>
                <a:gs pos="0">
                  <a:srgbClr val="C00000">
                    <a:alpha val="32000"/>
                  </a:srgbClr>
                </a:gs>
                <a:gs pos="100000">
                  <a:srgbClr val="C00000">
                    <a:lumMod val="94000"/>
                    <a:lumOff val="6000"/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0" y="6453336"/>
              <a:ext cx="12192000" cy="404665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lumMod val="94000"/>
                    <a:lumOff val="6000"/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133400" y="140547"/>
            <a:ext cx="11901234" cy="6795389"/>
            <a:chOff x="133400" y="140547"/>
            <a:chExt cx="11901234" cy="6795389"/>
          </a:xfrm>
        </p:grpSpPr>
        <p:pic>
          <p:nvPicPr>
            <p:cNvPr id="29" name="图片 28"/>
            <p:cNvPicPr>
              <a:picLocks noChangeAspect="1"/>
            </p:cNvPicPr>
            <p:nvPr/>
          </p:nvPicPr>
          <p:blipFill>
            <a:blip r:embed="rId3" cstate="screen">
              <a:alphaModFix amt="70000"/>
            </a:blip>
            <a:stretch>
              <a:fillRect/>
            </a:stretch>
          </p:blipFill>
          <p:spPr>
            <a:xfrm>
              <a:off x="9840416" y="140547"/>
              <a:ext cx="2031325" cy="403124"/>
            </a:xfrm>
            <a:prstGeom prst="rect">
              <a:avLst/>
            </a:prstGeom>
          </p:spPr>
        </p:pic>
        <p:pic>
          <p:nvPicPr>
            <p:cNvPr id="30" name="图片 29"/>
            <p:cNvPicPr>
              <a:picLocks noChangeAspect="1"/>
            </p:cNvPicPr>
            <p:nvPr/>
          </p:nvPicPr>
          <p:blipFill>
            <a:blip r:embed="rId4" cstate="screen">
              <a:alphaModFix amt="50000"/>
            </a:blip>
            <a:stretch>
              <a:fillRect/>
            </a:stretch>
          </p:blipFill>
          <p:spPr>
            <a:xfrm>
              <a:off x="8996245" y="6572902"/>
              <a:ext cx="3038389" cy="185483"/>
            </a:xfrm>
            <a:prstGeom prst="rect">
              <a:avLst/>
            </a:prstGeom>
          </p:spPr>
        </p:pic>
        <p:pic>
          <p:nvPicPr>
            <p:cNvPr id="31" name="图片 30" descr="图片包含 游戏机, 画, 钟表&#10;&#10;描述已自动生成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3400" y="6453336"/>
              <a:ext cx="2362200" cy="482600"/>
            </a:xfrm>
            <a:prstGeom prst="rect">
              <a:avLst/>
            </a:prstGeom>
          </p:spPr>
        </p:pic>
      </p:grpSp>
      <p:sp>
        <p:nvSpPr>
          <p:cNvPr id="26" name="文本框 25"/>
          <p:cNvSpPr txBox="1"/>
          <p:nvPr/>
        </p:nvSpPr>
        <p:spPr>
          <a:xfrm>
            <a:off x="175107" y="116852"/>
            <a:ext cx="35242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2</a:t>
            </a:r>
          </a:p>
        </p:txBody>
      </p:sp>
      <p:cxnSp>
        <p:nvCxnSpPr>
          <p:cNvPr id="27" name="直线连接符 26"/>
          <p:cNvCxnSpPr/>
          <p:nvPr/>
        </p:nvCxnSpPr>
        <p:spPr>
          <a:xfrm>
            <a:off x="839416" y="124472"/>
            <a:ext cx="0" cy="4188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/>
        </p:nvSpPr>
        <p:spPr>
          <a:xfrm>
            <a:off x="1008331" y="124472"/>
            <a:ext cx="2573140" cy="5804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2400" b="1" spc="3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Attention</a:t>
            </a:r>
            <a:r>
              <a:rPr kumimoji="1" lang="zh-CN" altLang="en-US" sz="2400" b="1" spc="3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机制</a:t>
            </a:r>
            <a:endParaRPr kumimoji="1" lang="en-US" altLang="zh-CN" sz="2400" b="1" spc="300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52" name="图像" descr="图像">
            <a:extLst>
              <a:ext uri="{FF2B5EF4-FFF2-40B4-BE49-F238E27FC236}">
                <a16:creationId xmlns:a16="http://schemas.microsoft.com/office/drawing/2014/main" id="{03077410-7C6F-4535-BAEF-E7B6548EB4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2146" y="1322034"/>
            <a:ext cx="5867351" cy="478401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53" name="我">
            <a:extLst>
              <a:ext uri="{FF2B5EF4-FFF2-40B4-BE49-F238E27FC236}">
                <a16:creationId xmlns:a16="http://schemas.microsoft.com/office/drawing/2014/main" id="{EA22D231-1982-4C86-AC58-C4E152FD015E}"/>
              </a:ext>
            </a:extLst>
          </p:cNvPr>
          <p:cNvSpPr/>
          <p:nvPr/>
        </p:nvSpPr>
        <p:spPr>
          <a:xfrm>
            <a:off x="2270073" y="1053553"/>
            <a:ext cx="430042" cy="344411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>
            <a:lvl1pPr>
              <a:defRPr sz="16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 panose="02000503000000020004"/>
              </a:defRPr>
            </a:lvl1pPr>
          </a:lstStyle>
          <a:p>
            <a:r>
              <a:rPr dirty="0"/>
              <a:t>我</a:t>
            </a:r>
          </a:p>
        </p:txBody>
      </p:sp>
      <p:sp>
        <p:nvSpPr>
          <p:cNvPr id="54" name="不">
            <a:extLst>
              <a:ext uri="{FF2B5EF4-FFF2-40B4-BE49-F238E27FC236}">
                <a16:creationId xmlns:a16="http://schemas.microsoft.com/office/drawing/2014/main" id="{0DBD2065-45F5-4968-BBFF-C95C1F8D45E5}"/>
              </a:ext>
            </a:extLst>
          </p:cNvPr>
          <p:cNvSpPr/>
          <p:nvPr/>
        </p:nvSpPr>
        <p:spPr>
          <a:xfrm>
            <a:off x="2968331" y="1043690"/>
            <a:ext cx="430042" cy="344411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>
            <a:lvl1pPr>
              <a:defRPr sz="16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 panose="02000503000000020004"/>
              </a:defRPr>
            </a:lvl1pPr>
          </a:lstStyle>
          <a:p>
            <a:r>
              <a:rPr dirty="0"/>
              <a:t>不</a:t>
            </a:r>
          </a:p>
        </p:txBody>
      </p:sp>
      <p:sp>
        <p:nvSpPr>
          <p:cNvPr id="55" name="爱">
            <a:extLst>
              <a:ext uri="{FF2B5EF4-FFF2-40B4-BE49-F238E27FC236}">
                <a16:creationId xmlns:a16="http://schemas.microsoft.com/office/drawing/2014/main" id="{DC92CE24-58B6-40F2-8A91-9F0A113782BE}"/>
              </a:ext>
            </a:extLst>
          </p:cNvPr>
          <p:cNvSpPr/>
          <p:nvPr/>
        </p:nvSpPr>
        <p:spPr>
          <a:xfrm>
            <a:off x="3601435" y="1053553"/>
            <a:ext cx="430041" cy="344411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>
            <a:lvl1pPr>
              <a:defRPr sz="16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 panose="02000503000000020004"/>
              </a:defRPr>
            </a:lvl1pPr>
          </a:lstStyle>
          <a:p>
            <a:r>
              <a:t>爱</a:t>
            </a:r>
          </a:p>
        </p:txBody>
      </p:sp>
      <p:sp>
        <p:nvSpPr>
          <p:cNvPr id="56" name="你">
            <a:extLst>
              <a:ext uri="{FF2B5EF4-FFF2-40B4-BE49-F238E27FC236}">
                <a16:creationId xmlns:a16="http://schemas.microsoft.com/office/drawing/2014/main" id="{A2D9DC4B-42A4-4ACF-BF4C-A697C0CA1FFC}"/>
              </a:ext>
            </a:extLst>
          </p:cNvPr>
          <p:cNvSpPr/>
          <p:nvPr/>
        </p:nvSpPr>
        <p:spPr>
          <a:xfrm>
            <a:off x="4243021" y="1045600"/>
            <a:ext cx="430042" cy="344411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>
            <a:lvl1pPr>
              <a:defRPr sz="16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 panose="02000503000000020004"/>
              </a:defRPr>
            </a:lvl1pPr>
          </a:lstStyle>
          <a:p>
            <a:r>
              <a:t>你</a:t>
            </a:r>
          </a:p>
        </p:txBody>
      </p:sp>
      <p:sp>
        <p:nvSpPr>
          <p:cNvPr id="57" name="爱">
            <a:extLst>
              <a:ext uri="{FF2B5EF4-FFF2-40B4-BE49-F238E27FC236}">
                <a16:creationId xmlns:a16="http://schemas.microsoft.com/office/drawing/2014/main" id="{D57CFB95-0D02-484C-9013-7F70AD7380B4}"/>
              </a:ext>
            </a:extLst>
          </p:cNvPr>
          <p:cNvSpPr/>
          <p:nvPr/>
        </p:nvSpPr>
        <p:spPr>
          <a:xfrm>
            <a:off x="403415" y="2156837"/>
            <a:ext cx="430042" cy="344411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>
            <a:lvl1pPr>
              <a:defRPr sz="16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 panose="02000503000000020004"/>
              </a:defRPr>
            </a:lvl1pPr>
          </a:lstStyle>
          <a:p>
            <a:r>
              <a:rPr dirty="0"/>
              <a:t>爱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2F0D3BE6-3EC7-478A-A8A3-AA4721AD5506}"/>
                  </a:ext>
                </a:extLst>
              </p:cNvPr>
              <p:cNvSpPr txBox="1"/>
              <p:nvPr/>
            </p:nvSpPr>
            <p:spPr>
              <a:xfrm>
                <a:off x="6334806" y="1674395"/>
                <a:ext cx="5322878" cy="42744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indent="-171450">
                  <a:lnSpc>
                    <a:spcPct val="130000"/>
                  </a:lnSpc>
                  <a:buFont typeface="Wingdings" panose="05000000000000000000" pitchFamily="2" charset="2"/>
                  <a:buChar char="Ø"/>
                </a:pPr>
                <a:r>
                  <a:rPr kumimoji="1"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根据</a:t>
                </a:r>
                <a:r>
                  <a:rPr kumimoji="1" lang="en-US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Query</a:t>
                </a:r>
                <a:r>
                  <a:rPr kumimoji="1"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和</a:t>
                </a:r>
                <a:r>
                  <a:rPr kumimoji="1" lang="en-US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Key</a:t>
                </a:r>
                <a:r>
                  <a:rPr kumimoji="1"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计算注意力值</a:t>
                </a:r>
                <a:endParaRPr kumimoji="1"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lvl="2"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0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0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zh-CN" sz="20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kumimoji="1" lang="en-US" altLang="zh-CN" sz="20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kumimoji="1" lang="en-US" altLang="zh-CN" sz="20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𝐹</m:t>
                      </m:r>
                      <m:r>
                        <a:rPr kumimoji="1" lang="en-US" altLang="zh-CN" sz="20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zh-CN" sz="20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0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𝑄</m:t>
                          </m:r>
                        </m:e>
                        <m:sub>
                          <m:r>
                            <a:rPr kumimoji="1" lang="en-US" altLang="zh-CN" sz="20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kumimoji="1" lang="en-US" altLang="zh-CN" sz="20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zh-CN" sz="20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0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𝐾</m:t>
                          </m:r>
                        </m:e>
                        <m:sub>
                          <m:r>
                            <a:rPr kumimoji="1" lang="en-US" altLang="zh-CN" sz="20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kumimoji="1" lang="en-US" altLang="zh-CN" sz="20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kumimoji="1"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171450" indent="-171450">
                  <a:lnSpc>
                    <a:spcPct val="130000"/>
                  </a:lnSpc>
                  <a:buFont typeface="Wingdings" panose="05000000000000000000" pitchFamily="2" charset="2"/>
                  <a:buChar char="Ø"/>
                </a:pPr>
                <a:endParaRPr kumimoji="1"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171450" indent="-171450">
                  <a:lnSpc>
                    <a:spcPct val="130000"/>
                  </a:lnSpc>
                  <a:buFont typeface="Wingdings" panose="05000000000000000000" pitchFamily="2" charset="2"/>
                  <a:buChar char="Ø"/>
                </a:pPr>
                <a:r>
                  <a:rPr kumimoji="1" lang="en-US" altLang="zh-CN" sz="2000" dirty="0" err="1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Softmax</a:t>
                </a:r>
                <a:r>
                  <a:rPr kumimoji="1"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归一化计算注意力权重</a:t>
                </a:r>
                <a:endParaRPr kumimoji="1"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lvl="3"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0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0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zh-CN" sz="20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kumimoji="1" lang="en-US" altLang="zh-CN" sz="20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20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1" lang="en-US" altLang="zh-CN" sz="20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20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kumimoji="1" lang="en-US" altLang="zh-CN" sz="2000" b="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000" b="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kumimoji="1" lang="en-US" altLang="zh-CN" sz="2000" b="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kumimoji="1" lang="en-US" altLang="zh-CN" sz="20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a:rPr kumimoji="1" lang="en-US" altLang="zh-CN" sz="20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  <m:r>
                                <a:rPr kumimoji="1" lang="en-US" altLang="zh-CN" sz="20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18" charset="0"/>
                                </a:rPr>
                                <m:t>≠</m:t>
                              </m:r>
                              <m:r>
                                <a:rPr kumimoji="1" lang="en-US" altLang="zh-CN" sz="20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kumimoji="1" lang="en-US" altLang="zh-CN" sz="2000" b="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zh-CN" sz="2000" b="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kumimoji="1" lang="en-US" altLang="zh-CN" sz="2000" i="1"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sz="2000" i="1"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Times New Roman" panose="020206030504050203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kumimoji="1" lang="en-US" altLang="zh-CN" sz="2000" i="1"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Times New Roman" panose="020206030504050203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kumimoji="1"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171450" indent="-171450">
                  <a:lnSpc>
                    <a:spcPct val="130000"/>
                  </a:lnSpc>
                  <a:buFont typeface="Wingdings" panose="05000000000000000000" pitchFamily="2" charset="2"/>
                  <a:buChar char="Ø"/>
                </a:pPr>
                <a:endParaRPr kumimoji="1"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171450" indent="-171450">
                  <a:lnSpc>
                    <a:spcPct val="130000"/>
                  </a:lnSpc>
                  <a:buFont typeface="Wingdings" panose="05000000000000000000" pitchFamily="2" charset="2"/>
                  <a:buChar char="Ø"/>
                </a:pPr>
                <a:r>
                  <a:rPr kumimoji="1"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根据注意力权重和</a:t>
                </a:r>
                <a:r>
                  <a:rPr kumimoji="1" lang="en-US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Value</a:t>
                </a:r>
                <a:r>
                  <a:rPr kumimoji="1"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值计算</a:t>
                </a:r>
                <a:r>
                  <a:rPr kumimoji="1" lang="en-US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Attention</a:t>
                </a:r>
                <a:r>
                  <a:rPr kumimoji="1"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值</a:t>
                </a:r>
                <a:endParaRPr kumimoji="1"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lvl="2"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6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𝑎𝑡𝑡</m:t>
                      </m:r>
                      <m:r>
                        <a:rPr kumimoji="1" lang="en-US" altLang="zh-CN" sz="16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kumimoji="1" lang="en-US" altLang="zh-CN" sz="16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kumimoji="1" lang="en-US" altLang="zh-CN" sz="16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6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kumimoji="1" lang="en-US" altLang="zh-CN" sz="16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kumimoji="1" lang="en-US" altLang="zh-CN" sz="16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6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kumimoji="1" lang="en-US" altLang="zh-CN" sz="16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kumimoji="1"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2F0D3BE6-3EC7-478A-A8A3-AA4721AD55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4806" y="1674395"/>
                <a:ext cx="5322878" cy="4274440"/>
              </a:xfrm>
              <a:prstGeom prst="rect">
                <a:avLst/>
              </a:prstGeom>
              <a:blipFill>
                <a:blip r:embed="rId7"/>
                <a:stretch>
                  <a:fillRect l="-1031" r="-1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798080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0" y="-1"/>
            <a:ext cx="12192000" cy="6858002"/>
            <a:chOff x="0" y="-1"/>
            <a:chExt cx="12192000" cy="6858002"/>
          </a:xfrm>
        </p:grpSpPr>
        <p:sp>
          <p:nvSpPr>
            <p:cNvPr id="22" name="矩形 21"/>
            <p:cNvSpPr/>
            <p:nvPr/>
          </p:nvSpPr>
          <p:spPr>
            <a:xfrm>
              <a:off x="0" y="-1"/>
              <a:ext cx="12192000" cy="706266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lumMod val="94000"/>
                    <a:lumOff val="6000"/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0" y="708047"/>
              <a:ext cx="12192000" cy="132378"/>
            </a:xfrm>
            <a:prstGeom prst="rect">
              <a:avLst/>
            </a:prstGeom>
            <a:gradFill>
              <a:gsLst>
                <a:gs pos="0">
                  <a:srgbClr val="C00000">
                    <a:alpha val="32000"/>
                  </a:srgbClr>
                </a:gs>
                <a:gs pos="100000">
                  <a:srgbClr val="C00000">
                    <a:lumMod val="94000"/>
                    <a:lumOff val="6000"/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0" y="6453336"/>
              <a:ext cx="12192000" cy="404665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lumMod val="94000"/>
                    <a:lumOff val="6000"/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133400" y="140547"/>
            <a:ext cx="11901234" cy="6795389"/>
            <a:chOff x="133400" y="140547"/>
            <a:chExt cx="11901234" cy="6795389"/>
          </a:xfrm>
        </p:grpSpPr>
        <p:pic>
          <p:nvPicPr>
            <p:cNvPr id="29" name="图片 28"/>
            <p:cNvPicPr>
              <a:picLocks noChangeAspect="1"/>
            </p:cNvPicPr>
            <p:nvPr/>
          </p:nvPicPr>
          <p:blipFill>
            <a:blip r:embed="rId3" cstate="screen">
              <a:alphaModFix amt="70000"/>
            </a:blip>
            <a:stretch>
              <a:fillRect/>
            </a:stretch>
          </p:blipFill>
          <p:spPr>
            <a:xfrm>
              <a:off x="9840416" y="140547"/>
              <a:ext cx="2031325" cy="403124"/>
            </a:xfrm>
            <a:prstGeom prst="rect">
              <a:avLst/>
            </a:prstGeom>
          </p:spPr>
        </p:pic>
        <p:pic>
          <p:nvPicPr>
            <p:cNvPr id="30" name="图片 29"/>
            <p:cNvPicPr>
              <a:picLocks noChangeAspect="1"/>
            </p:cNvPicPr>
            <p:nvPr/>
          </p:nvPicPr>
          <p:blipFill>
            <a:blip r:embed="rId4" cstate="screen">
              <a:alphaModFix amt="50000"/>
            </a:blip>
            <a:stretch>
              <a:fillRect/>
            </a:stretch>
          </p:blipFill>
          <p:spPr>
            <a:xfrm>
              <a:off x="8996245" y="6572902"/>
              <a:ext cx="3038389" cy="185483"/>
            </a:xfrm>
            <a:prstGeom prst="rect">
              <a:avLst/>
            </a:prstGeom>
          </p:spPr>
        </p:pic>
        <p:pic>
          <p:nvPicPr>
            <p:cNvPr id="31" name="图片 30" descr="图片包含 游戏机, 画, 钟表&#10;&#10;描述已自动生成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3400" y="6453336"/>
              <a:ext cx="2362200" cy="482600"/>
            </a:xfrm>
            <a:prstGeom prst="rect">
              <a:avLst/>
            </a:prstGeom>
          </p:spPr>
        </p:pic>
      </p:grpSp>
      <p:sp>
        <p:nvSpPr>
          <p:cNvPr id="26" name="文本框 25"/>
          <p:cNvSpPr txBox="1"/>
          <p:nvPr/>
        </p:nvSpPr>
        <p:spPr>
          <a:xfrm>
            <a:off x="175107" y="116852"/>
            <a:ext cx="35242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2</a:t>
            </a:r>
          </a:p>
        </p:txBody>
      </p:sp>
      <p:cxnSp>
        <p:nvCxnSpPr>
          <p:cNvPr id="27" name="直线连接符 26"/>
          <p:cNvCxnSpPr/>
          <p:nvPr/>
        </p:nvCxnSpPr>
        <p:spPr>
          <a:xfrm>
            <a:off x="839416" y="124472"/>
            <a:ext cx="0" cy="4188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/>
        </p:nvSpPr>
        <p:spPr>
          <a:xfrm>
            <a:off x="1008331" y="124472"/>
            <a:ext cx="27398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spc="3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Self-Attention</a:t>
            </a:r>
            <a:endParaRPr kumimoji="1" lang="zh-CN" altLang="en-US" sz="2400" b="1" spc="300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9D4817E-BDC3-4140-9B1E-3F1C4B3C55C7}"/>
              </a:ext>
            </a:extLst>
          </p:cNvPr>
          <p:cNvSpPr txBox="1"/>
          <p:nvPr/>
        </p:nvSpPr>
        <p:spPr>
          <a:xfrm>
            <a:off x="126694" y="840425"/>
            <a:ext cx="3023520" cy="4534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什么是</a:t>
            </a:r>
            <a:r>
              <a:rPr kumimoji="1"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Self-Attention</a:t>
            </a:r>
            <a:r>
              <a:rPr kumimoji="1"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？</a:t>
            </a:r>
          </a:p>
        </p:txBody>
      </p:sp>
      <p:pic>
        <p:nvPicPr>
          <p:cNvPr id="32" name="图像" descr="图像">
            <a:extLst>
              <a:ext uri="{FF2B5EF4-FFF2-40B4-BE49-F238E27FC236}">
                <a16:creationId xmlns:a16="http://schemas.microsoft.com/office/drawing/2014/main" id="{DBA24EE1-EC93-4EC0-BD38-D4CC5286C0F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5436" t="1025" r="28084" b="3583"/>
          <a:stretch/>
        </p:blipFill>
        <p:spPr>
          <a:xfrm>
            <a:off x="2802377" y="1674610"/>
            <a:ext cx="3428894" cy="401169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90" name="爱">
            <a:extLst>
              <a:ext uri="{FF2B5EF4-FFF2-40B4-BE49-F238E27FC236}">
                <a16:creationId xmlns:a16="http://schemas.microsoft.com/office/drawing/2014/main" id="{71210539-C512-424C-8484-BC0834F59F6F}"/>
              </a:ext>
            </a:extLst>
          </p:cNvPr>
          <p:cNvSpPr/>
          <p:nvPr/>
        </p:nvSpPr>
        <p:spPr>
          <a:xfrm>
            <a:off x="4069799" y="1336383"/>
            <a:ext cx="430041" cy="344411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>
            <a:lvl1pPr>
              <a:defRPr sz="16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 panose="02000503000000020004"/>
              </a:defRPr>
            </a:lvl1pPr>
          </a:lstStyle>
          <a:p>
            <a:r>
              <a:rPr lang="zh-CN" altLang="en-US" dirty="0"/>
              <a:t>我</a:t>
            </a:r>
            <a:endParaRPr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2A0536BE-5C0D-4C9F-B0CF-575529E5307D}"/>
              </a:ext>
            </a:extLst>
          </p:cNvPr>
          <p:cNvSpPr/>
          <p:nvPr/>
        </p:nvSpPr>
        <p:spPr>
          <a:xfrm>
            <a:off x="1849663" y="3567942"/>
            <a:ext cx="523240" cy="203708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" name="爱">
            <a:extLst>
              <a:ext uri="{FF2B5EF4-FFF2-40B4-BE49-F238E27FC236}">
                <a16:creationId xmlns:a16="http://schemas.microsoft.com/office/drawing/2014/main" id="{239F87AE-2A1D-447C-ABDD-6CCEF14E773C}"/>
              </a:ext>
            </a:extLst>
          </p:cNvPr>
          <p:cNvSpPr/>
          <p:nvPr/>
        </p:nvSpPr>
        <p:spPr>
          <a:xfrm>
            <a:off x="4622262" y="1336383"/>
            <a:ext cx="430041" cy="344411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>
            <a:lvl1pPr>
              <a:defRPr sz="16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 panose="02000503000000020004"/>
              </a:defRPr>
            </a:lvl1pPr>
          </a:lstStyle>
          <a:p>
            <a:r>
              <a:rPr lang="zh-CN" altLang="en-US" dirty="0"/>
              <a:t>不</a:t>
            </a:r>
            <a:endParaRPr dirty="0"/>
          </a:p>
        </p:txBody>
      </p:sp>
      <p:sp>
        <p:nvSpPr>
          <p:cNvPr id="92" name="爱">
            <a:extLst>
              <a:ext uri="{FF2B5EF4-FFF2-40B4-BE49-F238E27FC236}">
                <a16:creationId xmlns:a16="http://schemas.microsoft.com/office/drawing/2014/main" id="{43A741CD-D47F-40A6-9D60-6BFCD78BDAC9}"/>
              </a:ext>
            </a:extLst>
          </p:cNvPr>
          <p:cNvSpPr/>
          <p:nvPr/>
        </p:nvSpPr>
        <p:spPr>
          <a:xfrm>
            <a:off x="5174725" y="1336383"/>
            <a:ext cx="430041" cy="344411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>
            <a:lvl1pPr>
              <a:defRPr sz="16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 panose="02000503000000020004"/>
              </a:defRPr>
            </a:lvl1pPr>
          </a:lstStyle>
          <a:p>
            <a:r>
              <a:rPr lang="zh-CN" altLang="en-US" dirty="0"/>
              <a:t>爱</a:t>
            </a:r>
            <a:endParaRPr dirty="0"/>
          </a:p>
        </p:txBody>
      </p:sp>
      <p:sp>
        <p:nvSpPr>
          <p:cNvPr id="93" name="爱">
            <a:extLst>
              <a:ext uri="{FF2B5EF4-FFF2-40B4-BE49-F238E27FC236}">
                <a16:creationId xmlns:a16="http://schemas.microsoft.com/office/drawing/2014/main" id="{6BBE9F95-3D95-41E3-AF25-E7C82EC96421}"/>
              </a:ext>
            </a:extLst>
          </p:cNvPr>
          <p:cNvSpPr/>
          <p:nvPr/>
        </p:nvSpPr>
        <p:spPr>
          <a:xfrm>
            <a:off x="5727189" y="1336383"/>
            <a:ext cx="430041" cy="344411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>
            <a:lvl1pPr>
              <a:defRPr sz="16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 panose="02000503000000020004"/>
              </a:defRPr>
            </a:lvl1pPr>
          </a:lstStyle>
          <a:p>
            <a:r>
              <a:rPr lang="zh-CN" altLang="en-US" dirty="0"/>
              <a:t>你</a:t>
            </a:r>
            <a:endParaRPr dirty="0"/>
          </a:p>
        </p:txBody>
      </p:sp>
      <p:sp>
        <p:nvSpPr>
          <p:cNvPr id="33" name="爱">
            <a:extLst>
              <a:ext uri="{FF2B5EF4-FFF2-40B4-BE49-F238E27FC236}">
                <a16:creationId xmlns:a16="http://schemas.microsoft.com/office/drawing/2014/main" id="{55AFBFD4-28B1-467A-8D38-BAA6B00757F0}"/>
              </a:ext>
            </a:extLst>
          </p:cNvPr>
          <p:cNvSpPr/>
          <p:nvPr/>
        </p:nvSpPr>
        <p:spPr>
          <a:xfrm>
            <a:off x="3023319" y="2733383"/>
            <a:ext cx="430041" cy="344411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>
            <a:lvl1pPr>
              <a:defRPr sz="16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 panose="02000503000000020004"/>
              </a:defRPr>
            </a:lvl1pPr>
          </a:lstStyle>
          <a:p>
            <a:r>
              <a:rPr lang="zh-CN" altLang="en-US" dirty="0"/>
              <a:t>我</a:t>
            </a:r>
            <a:endParaRPr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4" name="爱">
                <a:extLst>
                  <a:ext uri="{FF2B5EF4-FFF2-40B4-BE49-F238E27FC236}">
                    <a16:creationId xmlns:a16="http://schemas.microsoft.com/office/drawing/2014/main" id="{0B1B11BF-FADD-4C27-B0FA-EA1AF5E4A714}"/>
                  </a:ext>
                </a:extLst>
              </p:cNvPr>
              <p:cNvSpPr/>
              <p:nvPr/>
            </p:nvSpPr>
            <p:spPr>
              <a:xfrm>
                <a:off x="1890374" y="3614358"/>
                <a:ext cx="430041" cy="344411"/>
              </a:xfrm>
              <a:prstGeom prst="ellipse">
                <a:avLst/>
              </a:prstGeom>
              <a:solidFill>
                <a:schemeClr val="accent1"/>
              </a:solidFill>
              <a:ln w="12700">
                <a:miter lim="400000"/>
              </a:ln>
            </p:spPr>
            <p:txBody>
              <a:bodyPr lIns="50800" tIns="50800" rIns="50800" bIns="50800" anchor="ctr"/>
              <a:lstStyle>
                <a:lvl1pPr>
                  <a:defRPr sz="16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 panose="02000503000000020004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dirty="0"/>
              </a:p>
            </p:txBody>
          </p:sp>
        </mc:Choice>
        <mc:Fallback>
          <p:sp>
            <p:nvSpPr>
              <p:cNvPr id="34" name="爱">
                <a:extLst>
                  <a:ext uri="{FF2B5EF4-FFF2-40B4-BE49-F238E27FC236}">
                    <a16:creationId xmlns:a16="http://schemas.microsoft.com/office/drawing/2014/main" id="{0B1B11BF-FADD-4C27-B0FA-EA1AF5E4A7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0374" y="3614358"/>
                <a:ext cx="430041" cy="344411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" name="爱">
                <a:extLst>
                  <a:ext uri="{FF2B5EF4-FFF2-40B4-BE49-F238E27FC236}">
                    <a16:creationId xmlns:a16="http://schemas.microsoft.com/office/drawing/2014/main" id="{97764D88-C48D-4395-8978-1F7B8E2D5974}"/>
                  </a:ext>
                </a:extLst>
              </p:cNvPr>
              <p:cNvSpPr/>
              <p:nvPr/>
            </p:nvSpPr>
            <p:spPr>
              <a:xfrm>
                <a:off x="1888686" y="4145218"/>
                <a:ext cx="430041" cy="344411"/>
              </a:xfrm>
              <a:prstGeom prst="ellipse">
                <a:avLst/>
              </a:prstGeom>
              <a:solidFill>
                <a:srgbClr val="FF0000"/>
              </a:solidFill>
              <a:ln w="12700">
                <a:miter lim="400000"/>
              </a:ln>
            </p:spPr>
            <p:txBody>
              <a:bodyPr lIns="50800" tIns="50800" rIns="50800" bIns="50800" anchor="ctr"/>
              <a:lstStyle>
                <a:lvl1pPr>
                  <a:defRPr sz="16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 panose="02000503000000020004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/>
                          </m:ctrlPr>
                        </m:sSubPr>
                        <m:e>
                          <m:r>
                            <a:rPr lang="en-US" altLang="zh-CN"/>
                            <m:t>𝑥</m:t>
                          </m:r>
                        </m:e>
                        <m:sub>
                          <m:r>
                            <a:rPr lang="en-US" altLang="zh-CN"/>
                            <m:t>2</m:t>
                          </m:r>
                        </m:sub>
                      </m:sSub>
                    </m:oMath>
                  </m:oMathPara>
                </a14:m>
                <a:endParaRPr dirty="0"/>
              </a:p>
            </p:txBody>
          </p:sp>
        </mc:Choice>
        <mc:Fallback>
          <p:sp>
            <p:nvSpPr>
              <p:cNvPr id="35" name="爱">
                <a:extLst>
                  <a:ext uri="{FF2B5EF4-FFF2-40B4-BE49-F238E27FC236}">
                    <a16:creationId xmlns:a16="http://schemas.microsoft.com/office/drawing/2014/main" id="{97764D88-C48D-4395-8978-1F7B8E2D59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8686" y="4145218"/>
                <a:ext cx="430041" cy="344411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9" name="爱">
                <a:extLst>
                  <a:ext uri="{FF2B5EF4-FFF2-40B4-BE49-F238E27FC236}">
                    <a16:creationId xmlns:a16="http://schemas.microsoft.com/office/drawing/2014/main" id="{70FF0C87-869E-41D1-B34C-EAB7E1C13020}"/>
                  </a:ext>
                </a:extLst>
              </p:cNvPr>
              <p:cNvSpPr/>
              <p:nvPr/>
            </p:nvSpPr>
            <p:spPr>
              <a:xfrm>
                <a:off x="1898933" y="4676078"/>
                <a:ext cx="430041" cy="344411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 w="12700">
                <a:miter lim="400000"/>
              </a:ln>
            </p:spPr>
            <p:txBody>
              <a:bodyPr lIns="50800" tIns="50800" rIns="50800" bIns="50800" anchor="ctr"/>
              <a:lstStyle>
                <a:lvl1pPr>
                  <a:defRPr sz="16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 panose="02000503000000020004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/>
                          </m:ctrlPr>
                        </m:sSubPr>
                        <m:e>
                          <m:r>
                            <a:rPr lang="en-US" altLang="zh-CN"/>
                            <m:t>𝑥</m:t>
                          </m:r>
                        </m:e>
                        <m:sub>
                          <m:r>
                            <a:rPr lang="en-US" altLang="zh-CN"/>
                            <m:t>3</m:t>
                          </m:r>
                        </m:sub>
                      </m:sSub>
                    </m:oMath>
                  </m:oMathPara>
                </a14:m>
                <a:endParaRPr dirty="0"/>
              </a:p>
            </p:txBody>
          </p:sp>
        </mc:Choice>
        <mc:Fallback>
          <p:sp>
            <p:nvSpPr>
              <p:cNvPr id="39" name="爱">
                <a:extLst>
                  <a:ext uri="{FF2B5EF4-FFF2-40B4-BE49-F238E27FC236}">
                    <a16:creationId xmlns:a16="http://schemas.microsoft.com/office/drawing/2014/main" id="{70FF0C87-869E-41D1-B34C-EAB7E1C130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8933" y="4676078"/>
                <a:ext cx="430041" cy="344411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0" name="爱">
                <a:extLst>
                  <a:ext uri="{FF2B5EF4-FFF2-40B4-BE49-F238E27FC236}">
                    <a16:creationId xmlns:a16="http://schemas.microsoft.com/office/drawing/2014/main" id="{90240575-B124-4760-9C7C-A689A42173A6}"/>
                  </a:ext>
                </a:extLst>
              </p:cNvPr>
              <p:cNvSpPr/>
              <p:nvPr/>
            </p:nvSpPr>
            <p:spPr>
              <a:xfrm>
                <a:off x="1898933" y="5206938"/>
                <a:ext cx="430041" cy="344411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  <a:ln w="12700">
                <a:miter lim="400000"/>
              </a:ln>
            </p:spPr>
            <p:txBody>
              <a:bodyPr lIns="50800" tIns="50800" rIns="50800" bIns="50800" anchor="ctr"/>
              <a:lstStyle>
                <a:lvl1pPr>
                  <a:defRPr sz="16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 panose="02000503000000020004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/>
                          </m:ctrlPr>
                        </m:sSubPr>
                        <m:e>
                          <m:r>
                            <a:rPr lang="en-US" altLang="zh-CN"/>
                            <m:t>𝑥</m:t>
                          </m:r>
                        </m:e>
                        <m:sub>
                          <m:r>
                            <a:rPr lang="en-US" altLang="zh-CN"/>
                            <m:t>4</m:t>
                          </m:r>
                        </m:sub>
                      </m:sSub>
                    </m:oMath>
                  </m:oMathPara>
                </a14:m>
                <a:endParaRPr dirty="0"/>
              </a:p>
            </p:txBody>
          </p:sp>
        </mc:Choice>
        <mc:Fallback>
          <p:sp>
            <p:nvSpPr>
              <p:cNvPr id="40" name="爱">
                <a:extLst>
                  <a:ext uri="{FF2B5EF4-FFF2-40B4-BE49-F238E27FC236}">
                    <a16:creationId xmlns:a16="http://schemas.microsoft.com/office/drawing/2014/main" id="{90240575-B124-4760-9C7C-A689A42173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8933" y="5206938"/>
                <a:ext cx="430041" cy="344411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CE460CC4-8952-445E-B8DF-8AEB14CAA5C2}"/>
              </a:ext>
            </a:extLst>
          </p:cNvPr>
          <p:cNvCxnSpPr>
            <a:cxnSpLocks/>
            <a:endCxn id="34" idx="6"/>
          </p:cNvCxnSpPr>
          <p:nvPr/>
        </p:nvCxnSpPr>
        <p:spPr>
          <a:xfrm flipH="1" flipV="1">
            <a:off x="2320415" y="3786564"/>
            <a:ext cx="535088" cy="751658"/>
          </a:xfrm>
          <a:prstGeom prst="straightConnector1">
            <a:avLst/>
          </a:prstGeom>
          <a:ln w="1905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E3EE99F4-7C85-4AE7-A68F-F2395E8C9212}"/>
              </a:ext>
            </a:extLst>
          </p:cNvPr>
          <p:cNvCxnSpPr>
            <a:endCxn id="35" idx="6"/>
          </p:cNvCxnSpPr>
          <p:nvPr/>
        </p:nvCxnSpPr>
        <p:spPr>
          <a:xfrm flipH="1" flipV="1">
            <a:off x="2318727" y="4317424"/>
            <a:ext cx="536776" cy="220798"/>
          </a:xfrm>
          <a:prstGeom prst="straightConnector1">
            <a:avLst/>
          </a:prstGeom>
          <a:ln w="1905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605D0B5E-0ACD-4E5C-AFF0-6EB22AD9ED95}"/>
              </a:ext>
            </a:extLst>
          </p:cNvPr>
          <p:cNvCxnSpPr>
            <a:endCxn id="39" idx="6"/>
          </p:cNvCxnSpPr>
          <p:nvPr/>
        </p:nvCxnSpPr>
        <p:spPr>
          <a:xfrm flipH="1">
            <a:off x="2328974" y="4538222"/>
            <a:ext cx="526529" cy="310062"/>
          </a:xfrm>
          <a:prstGeom prst="straightConnector1">
            <a:avLst/>
          </a:prstGeom>
          <a:ln w="1905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F7C07C13-F1F1-451E-87B2-89D73F3E2FF7}"/>
              </a:ext>
            </a:extLst>
          </p:cNvPr>
          <p:cNvCxnSpPr>
            <a:endCxn id="40" idx="6"/>
          </p:cNvCxnSpPr>
          <p:nvPr/>
        </p:nvCxnSpPr>
        <p:spPr>
          <a:xfrm flipH="1">
            <a:off x="2328974" y="4538222"/>
            <a:ext cx="512993" cy="840922"/>
          </a:xfrm>
          <a:prstGeom prst="straightConnector1">
            <a:avLst/>
          </a:prstGeom>
          <a:ln w="1905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爱">
            <a:extLst>
              <a:ext uri="{FF2B5EF4-FFF2-40B4-BE49-F238E27FC236}">
                <a16:creationId xmlns:a16="http://schemas.microsoft.com/office/drawing/2014/main" id="{B981B728-3F1E-4487-8737-5724C3B9AD98}"/>
              </a:ext>
            </a:extLst>
          </p:cNvPr>
          <p:cNvSpPr/>
          <p:nvPr/>
        </p:nvSpPr>
        <p:spPr>
          <a:xfrm>
            <a:off x="3017642" y="2738146"/>
            <a:ext cx="430041" cy="344411"/>
          </a:xfrm>
          <a:prstGeom prst="ellipse">
            <a:avLst/>
          </a:prstGeom>
          <a:solidFill>
            <a:srgbClr val="FF0000"/>
          </a:solidFill>
          <a:ln w="12700">
            <a:miter lim="400000"/>
          </a:ln>
        </p:spPr>
        <p:txBody>
          <a:bodyPr lIns="50800" tIns="50800" rIns="50800" bIns="50800" anchor="ctr"/>
          <a:lstStyle>
            <a:lvl1pPr>
              <a:defRPr sz="16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 panose="02000503000000020004"/>
              </a:defRPr>
            </a:lvl1pPr>
          </a:lstStyle>
          <a:p>
            <a:r>
              <a:rPr lang="zh-CN" altLang="en-US" dirty="0"/>
              <a:t>不</a:t>
            </a:r>
            <a:endParaRPr dirty="0"/>
          </a:p>
        </p:txBody>
      </p:sp>
      <p:sp>
        <p:nvSpPr>
          <p:cNvPr id="42" name="爱">
            <a:extLst>
              <a:ext uri="{FF2B5EF4-FFF2-40B4-BE49-F238E27FC236}">
                <a16:creationId xmlns:a16="http://schemas.microsoft.com/office/drawing/2014/main" id="{727C0007-CAE8-43F2-84A0-05A41FB1D516}"/>
              </a:ext>
            </a:extLst>
          </p:cNvPr>
          <p:cNvSpPr/>
          <p:nvPr/>
        </p:nvSpPr>
        <p:spPr>
          <a:xfrm>
            <a:off x="3019336" y="2736648"/>
            <a:ext cx="430041" cy="344411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>
            <a:lvl1pPr>
              <a:defRPr sz="16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 panose="02000503000000020004"/>
              </a:defRPr>
            </a:lvl1pPr>
          </a:lstStyle>
          <a:p>
            <a:r>
              <a:rPr lang="zh-CN" altLang="en-US" dirty="0"/>
              <a:t>爱</a:t>
            </a:r>
            <a:endParaRPr dirty="0"/>
          </a:p>
        </p:txBody>
      </p:sp>
      <p:sp>
        <p:nvSpPr>
          <p:cNvPr id="43" name="爱">
            <a:extLst>
              <a:ext uri="{FF2B5EF4-FFF2-40B4-BE49-F238E27FC236}">
                <a16:creationId xmlns:a16="http://schemas.microsoft.com/office/drawing/2014/main" id="{600E16A3-415F-47FF-925B-585171B3C670}"/>
              </a:ext>
            </a:extLst>
          </p:cNvPr>
          <p:cNvSpPr/>
          <p:nvPr/>
        </p:nvSpPr>
        <p:spPr>
          <a:xfrm>
            <a:off x="3031722" y="2731767"/>
            <a:ext cx="430041" cy="344411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>
            <a:lvl1pPr>
              <a:defRPr sz="16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 panose="02000503000000020004"/>
              </a:defRPr>
            </a:lvl1pPr>
          </a:lstStyle>
          <a:p>
            <a:r>
              <a:rPr lang="zh-CN" altLang="en-US" dirty="0"/>
              <a:t>你</a:t>
            </a:r>
            <a:endParaRPr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3003FB48-282A-4504-8E80-3215EACCFE7D}"/>
                  </a:ext>
                </a:extLst>
              </p:cNvPr>
              <p:cNvSpPr txBox="1"/>
              <p:nvPr/>
            </p:nvSpPr>
            <p:spPr>
              <a:xfrm>
                <a:off x="7269480" y="2105150"/>
                <a:ext cx="4410986" cy="14976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171450" indent="-171450">
                  <a:lnSpc>
                    <a:spcPct val="130000"/>
                  </a:lnSpc>
                  <a:buFont typeface="Wingdings" panose="05000000000000000000" pitchFamily="2" charset="2"/>
                  <a:buChar char="Ø"/>
                </a:pPr>
                <a:r>
                  <a:rPr kumimoji="1" lang="zh-CN" altLang="en-US" sz="18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如何获取</a:t>
                </a:r>
                <a:r>
                  <a:rPr kumimoji="1" lang="en-US" altLang="zh-CN" sz="18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Q K V</a:t>
                </a:r>
                <a:r>
                  <a:rPr kumimoji="1" lang="zh-CN" altLang="en-US" sz="18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？</a:t>
                </a:r>
                <a:endParaRPr kumimoji="1"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171450" indent="-171450">
                  <a:lnSpc>
                    <a:spcPct val="130000"/>
                  </a:lnSpc>
                  <a:buFont typeface="Wingdings" panose="05000000000000000000" pitchFamily="2" charset="2"/>
                  <a:buChar char="Ø"/>
                </a:pPr>
                <a:endParaRPr kumimoji="1"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171450" indent="-171450">
                  <a:lnSpc>
                    <a:spcPct val="130000"/>
                  </a:lnSpc>
                  <a:buFont typeface="Wingdings" panose="05000000000000000000" pitchFamily="2" charset="2"/>
                  <a:buChar char="Ø"/>
                </a:pPr>
                <a:r>
                  <a:rPr kumimoji="1"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注意力权重函数即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𝐹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𝑄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𝐾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kumimoji="1" lang="zh-CN" altLang="en-US" sz="18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如何确定</a:t>
                </a:r>
                <a:r>
                  <a:rPr kumimoji="1" lang="en-US" altLang="zh-CN" sz="18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?</a:t>
                </a:r>
              </a:p>
              <a:p>
                <a:pPr marL="171450" indent="-171450">
                  <a:lnSpc>
                    <a:spcPct val="130000"/>
                  </a:lnSpc>
                  <a:buFont typeface="Wingdings" panose="05000000000000000000" pitchFamily="2" charset="2"/>
                  <a:buChar char="Ø"/>
                </a:pPr>
                <a:endParaRPr kumimoji="1"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3003FB48-282A-4504-8E80-3215EACCFE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9480" y="2105150"/>
                <a:ext cx="4410986" cy="1497654"/>
              </a:xfrm>
              <a:prstGeom prst="rect">
                <a:avLst/>
              </a:prstGeom>
              <a:blipFill>
                <a:blip r:embed="rId11"/>
                <a:stretch>
                  <a:fillRect l="-96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48742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36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PP_MARK_KEY" val="2e3ad42a-71c4-4e35-b5a6-036f91cc818a"/>
  <p:tag name="COMMONDATA" val="eyJoZGlkIjoiMDNhMjk2N2ViYzUyMTU3MmMzNTk5YzdlYjc0M2Y5ZGYifQ==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algn="ctr">
          <a:lnSpc>
            <a:spcPct val="130000"/>
          </a:lnSpc>
          <a:defRPr kumimoji="1" sz="1200" dirty="0">
            <a:latin typeface="Source Han Sans SC Normal" panose="020B0400000000000000" pitchFamily="34" charset="-128"/>
            <a:ea typeface="Source Han Sans SC Normal" panose="020B0400000000000000" pitchFamily="34" charset="-128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algn="ctr">
          <a:lnSpc>
            <a:spcPct val="130000"/>
          </a:lnSpc>
          <a:defRPr kumimoji="1" sz="1200" dirty="0">
            <a:latin typeface="Source Han Sans SC Normal" panose="020B0400000000000000" pitchFamily="34" charset="-128"/>
            <a:ea typeface="Source Han Sans SC Normal" panose="020B0400000000000000" pitchFamily="34" charset="-128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29783</TotalTime>
  <Words>841</Words>
  <Application>Microsoft Office PowerPoint</Application>
  <PresentationFormat>宽屏</PresentationFormat>
  <Paragraphs>267</Paragraphs>
  <Slides>33</Slides>
  <Notes>32</Notes>
  <HiddenSlides>0</HiddenSlides>
  <MMClips>1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33</vt:i4>
      </vt:variant>
    </vt:vector>
  </HeadingPairs>
  <TitlesOfParts>
    <vt:vector size="43" baseType="lpstr">
      <vt:lpstr>Helvetica Neue</vt:lpstr>
      <vt:lpstr>Source Han Sans SC Normal</vt:lpstr>
      <vt:lpstr>等线</vt:lpstr>
      <vt:lpstr>宋体</vt:lpstr>
      <vt:lpstr>微软雅黑</vt:lpstr>
      <vt:lpstr>Arial</vt:lpstr>
      <vt:lpstr>Cambria Math</vt:lpstr>
      <vt:lpstr>Wingdings</vt:lpstr>
      <vt:lpstr>Office 主题​​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于 正洋</dc:creator>
  <cp:lastModifiedBy>Lianhao</cp:lastModifiedBy>
  <cp:revision>981</cp:revision>
  <dcterms:created xsi:type="dcterms:W3CDTF">2020-04-17T07:43:00Z</dcterms:created>
  <dcterms:modified xsi:type="dcterms:W3CDTF">2024-07-29T05:08:32Z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CCDC7E514EE24399926D83BD7CB5E0E2</vt:lpwstr>
  </property>
  <property fmtid="{D5CDD505-2E9C-101B-9397-08002B2CF9AE}" pid="3" name="KSOProductBuildVer">
    <vt:lpwstr>2052-11.1.0.14036</vt:lpwstr>
  </property>
</Properties>
</file>